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8478" r:id="rId1"/>
  </p:sldMasterIdLst>
  <p:notesMasterIdLst>
    <p:notesMasterId r:id="rId54"/>
  </p:notesMasterIdLst>
  <p:handoutMasterIdLst>
    <p:handoutMasterId r:id="rId55"/>
  </p:handoutMasterIdLst>
  <p:sldIdLst>
    <p:sldId id="329" r:id="rId2"/>
    <p:sldId id="514" r:id="rId3"/>
    <p:sldId id="655" r:id="rId4"/>
    <p:sldId id="388" r:id="rId5"/>
    <p:sldId id="468" r:id="rId6"/>
    <p:sldId id="473" r:id="rId7"/>
    <p:sldId id="659" r:id="rId8"/>
    <p:sldId id="467" r:id="rId9"/>
    <p:sldId id="670" r:id="rId10"/>
    <p:sldId id="676" r:id="rId11"/>
    <p:sldId id="512" r:id="rId12"/>
    <p:sldId id="675" r:id="rId13"/>
    <p:sldId id="394" r:id="rId14"/>
    <p:sldId id="367" r:id="rId15"/>
    <p:sldId id="368" r:id="rId16"/>
    <p:sldId id="395" r:id="rId17"/>
    <p:sldId id="396" r:id="rId18"/>
    <p:sldId id="392" r:id="rId19"/>
    <p:sldId id="357" r:id="rId20"/>
    <p:sldId id="358" r:id="rId21"/>
    <p:sldId id="453" r:id="rId22"/>
    <p:sldId id="492" r:id="rId23"/>
    <p:sldId id="361" r:id="rId24"/>
    <p:sldId id="362" r:id="rId25"/>
    <p:sldId id="363" r:id="rId26"/>
    <p:sldId id="364" r:id="rId27"/>
    <p:sldId id="465" r:id="rId28"/>
    <p:sldId id="366" r:id="rId29"/>
    <p:sldId id="494" r:id="rId30"/>
    <p:sldId id="436" r:id="rId31"/>
    <p:sldId id="455" r:id="rId32"/>
    <p:sldId id="669" r:id="rId33"/>
    <p:sldId id="351" r:id="rId34"/>
    <p:sldId id="513" r:id="rId35"/>
    <p:sldId id="352" r:id="rId36"/>
    <p:sldId id="277" r:id="rId37"/>
    <p:sldId id="658" r:id="rId38"/>
    <p:sldId id="482" r:id="rId39"/>
    <p:sldId id="673" r:id="rId40"/>
    <p:sldId id="269" r:id="rId41"/>
    <p:sldId id="270" r:id="rId42"/>
    <p:sldId id="271" r:id="rId43"/>
    <p:sldId id="422" r:id="rId44"/>
    <p:sldId id="484" r:id="rId45"/>
    <p:sldId id="664" r:id="rId46"/>
    <p:sldId id="665" r:id="rId47"/>
    <p:sldId id="666" r:id="rId48"/>
    <p:sldId id="667" r:id="rId49"/>
    <p:sldId id="668" r:id="rId50"/>
    <p:sldId id="424" r:id="rId51"/>
    <p:sldId id="423" r:id="rId52"/>
    <p:sldId id="674" r:id="rId53"/>
  </p:sldIdLst>
  <p:sldSz cx="9144000" cy="5143500" type="screen16x9"/>
  <p:notesSz cx="6881813" cy="9296400"/>
  <p:embeddedFontLst>
    <p:embeddedFont>
      <p:font typeface="Calibri" panose="020F0502020204030204" pitchFamily="34" charset="0"/>
      <p:regular r:id="rId56"/>
      <p:bold r:id="rId57"/>
      <p:italic r:id="rId58"/>
      <p:boldItalic r:id="rId59"/>
    </p:embeddedFont>
    <p:embeddedFont>
      <p:font typeface="Verdana" panose="020B0604030504040204" pitchFamily="34" charset="0"/>
      <p:regular r:id="rId60"/>
      <p:bold r:id="rId61"/>
      <p:italic r:id="rId62"/>
      <p:boldItalic r:id="rId63"/>
    </p:embeddedFont>
  </p:embeddedFontLst>
  <p:defaultTextStyle>
    <a:defPPr>
      <a:defRPr lang="en-US"/>
    </a:defPPr>
    <a:lvl1pPr algn="l" rtl="0" fontAlgn="base">
      <a:spcBef>
        <a:spcPct val="0"/>
      </a:spcBef>
      <a:spcAft>
        <a:spcPct val="0"/>
      </a:spcAft>
      <a:defRPr sz="40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40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40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40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4000" kern="1200">
        <a:solidFill>
          <a:schemeClr val="tx1"/>
        </a:solidFill>
        <a:latin typeface="Arial" charset="0"/>
        <a:ea typeface="ＭＳ Ｐゴシック" pitchFamily="34" charset="-128"/>
        <a:cs typeface="+mn-cs"/>
      </a:defRPr>
    </a:lvl5pPr>
    <a:lvl6pPr marL="2286000" algn="l" defTabSz="914400" rtl="0" eaLnBrk="1" latinLnBrk="0" hangingPunct="1">
      <a:defRPr sz="4000" kern="1200">
        <a:solidFill>
          <a:schemeClr val="tx1"/>
        </a:solidFill>
        <a:latin typeface="Arial" charset="0"/>
        <a:ea typeface="ＭＳ Ｐゴシック" pitchFamily="34" charset="-128"/>
        <a:cs typeface="+mn-cs"/>
      </a:defRPr>
    </a:lvl6pPr>
    <a:lvl7pPr marL="2743200" algn="l" defTabSz="914400" rtl="0" eaLnBrk="1" latinLnBrk="0" hangingPunct="1">
      <a:defRPr sz="4000" kern="1200">
        <a:solidFill>
          <a:schemeClr val="tx1"/>
        </a:solidFill>
        <a:latin typeface="Arial" charset="0"/>
        <a:ea typeface="ＭＳ Ｐゴシック" pitchFamily="34" charset="-128"/>
        <a:cs typeface="+mn-cs"/>
      </a:defRPr>
    </a:lvl7pPr>
    <a:lvl8pPr marL="3200400" algn="l" defTabSz="914400" rtl="0" eaLnBrk="1" latinLnBrk="0" hangingPunct="1">
      <a:defRPr sz="4000" kern="1200">
        <a:solidFill>
          <a:schemeClr val="tx1"/>
        </a:solidFill>
        <a:latin typeface="Arial" charset="0"/>
        <a:ea typeface="ＭＳ Ｐゴシック" pitchFamily="34" charset="-128"/>
        <a:cs typeface="+mn-cs"/>
      </a:defRPr>
    </a:lvl8pPr>
    <a:lvl9pPr marL="3657600" algn="l" defTabSz="914400" rtl="0" eaLnBrk="1" latinLnBrk="0" hangingPunct="1">
      <a:defRPr sz="40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6569"/>
    <a:srgbClr val="78953D"/>
    <a:srgbClr val="00007D"/>
    <a:srgbClr val="002D73"/>
    <a:srgbClr val="1959C9"/>
    <a:srgbClr val="FF5151"/>
    <a:srgbClr val="FF6060"/>
    <a:srgbClr val="FF4848"/>
    <a:srgbClr val="FF1919"/>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77" autoAdjust="0"/>
    <p:restoredTop sz="94660" autoAdjust="0"/>
  </p:normalViewPr>
  <p:slideViewPr>
    <p:cSldViewPr>
      <p:cViewPr varScale="1">
        <p:scale>
          <a:sx n="104" d="100"/>
          <a:sy n="104" d="100"/>
        </p:scale>
        <p:origin x="101" y="163"/>
      </p:cViewPr>
      <p:guideLst>
        <p:guide orient="horz" pos="1620"/>
        <p:guide pos="2880"/>
      </p:guideLst>
    </p:cSldViewPr>
  </p:slideViewPr>
  <p:outlineViewPr>
    <p:cViewPr>
      <p:scale>
        <a:sx n="33" d="100"/>
        <a:sy n="33" d="100"/>
      </p:scale>
      <p:origin x="0" y="-12091"/>
    </p:cViewPr>
  </p:outlineViewPr>
  <p:notesTextViewPr>
    <p:cViewPr>
      <p:scale>
        <a:sx n="100" d="100"/>
        <a:sy n="100" d="100"/>
      </p:scale>
      <p:origin x="0" y="0"/>
    </p:cViewPr>
  </p:notesTextViewPr>
  <p:sorterViewPr>
    <p:cViewPr>
      <p:scale>
        <a:sx n="66" d="100"/>
        <a:sy n="66" d="100"/>
      </p:scale>
      <p:origin x="0" y="-2213"/>
    </p:cViewPr>
  </p:sorterViewPr>
  <p:notesViewPr>
    <p:cSldViewPr>
      <p:cViewPr varScale="1">
        <p:scale>
          <a:sx n="67" d="100"/>
          <a:sy n="67" d="100"/>
        </p:scale>
        <p:origin x="-3270"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63"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bwMode="auto">
          <a:xfrm>
            <a:off x="1" y="2"/>
            <a:ext cx="2982741" cy="46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0" tIns="46605" rIns="93210" bIns="46605" numCol="1" anchor="t" anchorCtr="0" compatLnSpc="1">
            <a:prstTxWarp prst="textNoShape">
              <a:avLst/>
            </a:prstTxWarp>
          </a:bodyPr>
          <a:lstStyle>
            <a:lvl1pPr>
              <a:defRPr sz="1200">
                <a:latin typeface="Arial" charset="0"/>
                <a:ea typeface="+mn-ea"/>
                <a:cs typeface="Arial" charset="0"/>
              </a:defRPr>
            </a:lvl1pPr>
          </a:lstStyle>
          <a:p>
            <a:pPr>
              <a:defRPr/>
            </a:pPr>
            <a:endParaRPr lang="en-US" altLang="en-US" dirty="0"/>
          </a:p>
        </p:txBody>
      </p:sp>
      <p:sp>
        <p:nvSpPr>
          <p:cNvPr id="230403" name="Rectangle 3"/>
          <p:cNvSpPr>
            <a:spLocks noGrp="1" noChangeArrowheads="1"/>
          </p:cNvSpPr>
          <p:nvPr>
            <p:ph type="dt" sz="quarter" idx="1"/>
          </p:nvPr>
        </p:nvSpPr>
        <p:spPr bwMode="auto">
          <a:xfrm>
            <a:off x="3897514" y="2"/>
            <a:ext cx="2982741" cy="46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0" tIns="46605" rIns="93210" bIns="46605"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ltLang="en-US" dirty="0"/>
          </a:p>
        </p:txBody>
      </p:sp>
      <p:sp>
        <p:nvSpPr>
          <p:cNvPr id="230404" name="Rectangle 4"/>
          <p:cNvSpPr>
            <a:spLocks noGrp="1" noChangeArrowheads="1"/>
          </p:cNvSpPr>
          <p:nvPr>
            <p:ph type="ftr" sz="quarter" idx="2"/>
          </p:nvPr>
        </p:nvSpPr>
        <p:spPr bwMode="auto">
          <a:xfrm>
            <a:off x="1" y="8829824"/>
            <a:ext cx="2982741" cy="46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0" tIns="46605" rIns="93210" bIns="46605" numCol="1" anchor="b" anchorCtr="0" compatLnSpc="1">
            <a:prstTxWarp prst="textNoShape">
              <a:avLst/>
            </a:prstTxWarp>
          </a:bodyPr>
          <a:lstStyle>
            <a:lvl1pPr>
              <a:defRPr sz="1200">
                <a:latin typeface="Arial" charset="0"/>
                <a:ea typeface="+mn-ea"/>
                <a:cs typeface="Arial" charset="0"/>
              </a:defRPr>
            </a:lvl1pPr>
          </a:lstStyle>
          <a:p>
            <a:pPr>
              <a:defRPr/>
            </a:pPr>
            <a:endParaRPr lang="en-US" altLang="en-US" dirty="0"/>
          </a:p>
        </p:txBody>
      </p:sp>
      <p:sp>
        <p:nvSpPr>
          <p:cNvPr id="230405" name="Rectangle 5"/>
          <p:cNvSpPr>
            <a:spLocks noGrp="1" noChangeArrowheads="1"/>
          </p:cNvSpPr>
          <p:nvPr>
            <p:ph type="sldNum" sz="quarter" idx="3"/>
          </p:nvPr>
        </p:nvSpPr>
        <p:spPr bwMode="auto">
          <a:xfrm>
            <a:off x="3897514" y="8829824"/>
            <a:ext cx="2982741" cy="46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0" tIns="46605" rIns="93210" bIns="46605" numCol="1" anchor="b" anchorCtr="0" compatLnSpc="1">
            <a:prstTxWarp prst="textNoShape">
              <a:avLst/>
            </a:prstTxWarp>
          </a:bodyPr>
          <a:lstStyle>
            <a:lvl1pPr algn="r">
              <a:defRPr sz="1200">
                <a:latin typeface="Arial" pitchFamily="34" charset="0"/>
              </a:defRPr>
            </a:lvl1pPr>
          </a:lstStyle>
          <a:p>
            <a:pPr>
              <a:defRPr/>
            </a:pPr>
            <a:fld id="{0223D04F-3A76-4330-8FAD-5A88B97169E5}" type="slidenum">
              <a:rPr lang="en-US" altLang="en-US"/>
              <a:pPr>
                <a:defRPr/>
              </a:pPr>
              <a:t>‹#›</a:t>
            </a:fld>
            <a:endParaRPr lang="en-US" altLang="en-US" dirty="0"/>
          </a:p>
        </p:txBody>
      </p:sp>
    </p:spTree>
    <p:extLst>
      <p:ext uri="{BB962C8B-B14F-4D97-AF65-F5344CB8AC3E}">
        <p14:creationId xmlns:p14="http://schemas.microsoft.com/office/powerpoint/2010/main" val="1224690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2"/>
            <a:ext cx="2982741" cy="46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0" tIns="46605" rIns="93210" bIns="46605" numCol="1" anchor="t" anchorCtr="0" compatLnSpc="1">
            <a:prstTxWarp prst="textNoShape">
              <a:avLst/>
            </a:prstTxWarp>
          </a:bodyPr>
          <a:lstStyle>
            <a:lvl1pPr>
              <a:defRPr sz="1200">
                <a:latin typeface="Arial" charset="0"/>
                <a:ea typeface="+mn-ea"/>
                <a:cs typeface="Arial" charset="0"/>
              </a:defRPr>
            </a:lvl1pPr>
          </a:lstStyle>
          <a:p>
            <a:pPr>
              <a:defRPr/>
            </a:pPr>
            <a:endParaRPr lang="en-US" altLang="en-US" dirty="0"/>
          </a:p>
        </p:txBody>
      </p:sp>
      <p:sp>
        <p:nvSpPr>
          <p:cNvPr id="66563" name="Rectangle 3"/>
          <p:cNvSpPr>
            <a:spLocks noGrp="1" noChangeArrowheads="1"/>
          </p:cNvSpPr>
          <p:nvPr>
            <p:ph type="dt" idx="1"/>
          </p:nvPr>
        </p:nvSpPr>
        <p:spPr bwMode="auto">
          <a:xfrm>
            <a:off x="3897514" y="2"/>
            <a:ext cx="2982741" cy="46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0" tIns="46605" rIns="93210" bIns="46605"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ltLang="en-US" dirty="0"/>
          </a:p>
        </p:txBody>
      </p:sp>
      <p:sp>
        <p:nvSpPr>
          <p:cNvPr id="106500" name="Rectangle 4"/>
          <p:cNvSpPr>
            <a:spLocks noGrp="1" noRot="1" noChangeAspect="1" noChangeArrowheads="1" noTextEdit="1"/>
          </p:cNvSpPr>
          <p:nvPr>
            <p:ph type="sldImg" idx="2"/>
          </p:nvPr>
        </p:nvSpPr>
        <p:spPr bwMode="auto">
          <a:xfrm>
            <a:off x="342900" y="696913"/>
            <a:ext cx="6196013"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a:extLst>
        </p:spPr>
      </p:sp>
      <p:sp>
        <p:nvSpPr>
          <p:cNvPr id="66565" name="Rectangle 5"/>
          <p:cNvSpPr>
            <a:spLocks noGrp="1" noChangeArrowheads="1"/>
          </p:cNvSpPr>
          <p:nvPr>
            <p:ph type="body" sz="quarter" idx="3"/>
          </p:nvPr>
        </p:nvSpPr>
        <p:spPr bwMode="auto">
          <a:xfrm>
            <a:off x="688805" y="4416511"/>
            <a:ext cx="5504204" cy="418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0" tIns="46605" rIns="93210" bIns="46605"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6566" name="Rectangle 6"/>
          <p:cNvSpPr>
            <a:spLocks noGrp="1" noChangeArrowheads="1"/>
          </p:cNvSpPr>
          <p:nvPr>
            <p:ph type="ftr" sz="quarter" idx="4"/>
          </p:nvPr>
        </p:nvSpPr>
        <p:spPr bwMode="auto">
          <a:xfrm>
            <a:off x="1" y="8829824"/>
            <a:ext cx="2982741" cy="46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0" tIns="46605" rIns="93210" bIns="46605" numCol="1" anchor="b" anchorCtr="0" compatLnSpc="1">
            <a:prstTxWarp prst="textNoShape">
              <a:avLst/>
            </a:prstTxWarp>
          </a:bodyPr>
          <a:lstStyle>
            <a:lvl1pPr>
              <a:defRPr sz="1200">
                <a:latin typeface="Arial" charset="0"/>
                <a:ea typeface="+mn-ea"/>
                <a:cs typeface="Arial" charset="0"/>
              </a:defRPr>
            </a:lvl1pPr>
          </a:lstStyle>
          <a:p>
            <a:pPr>
              <a:defRPr/>
            </a:pPr>
            <a:endParaRPr lang="en-US" altLang="en-US" dirty="0"/>
          </a:p>
        </p:txBody>
      </p:sp>
      <p:sp>
        <p:nvSpPr>
          <p:cNvPr id="66567" name="Rectangle 7"/>
          <p:cNvSpPr>
            <a:spLocks noGrp="1" noChangeArrowheads="1"/>
          </p:cNvSpPr>
          <p:nvPr>
            <p:ph type="sldNum" sz="quarter" idx="5"/>
          </p:nvPr>
        </p:nvSpPr>
        <p:spPr bwMode="auto">
          <a:xfrm>
            <a:off x="3897514" y="8829824"/>
            <a:ext cx="2982741" cy="46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0" tIns="46605" rIns="93210" bIns="46605" numCol="1" anchor="b" anchorCtr="0" compatLnSpc="1">
            <a:prstTxWarp prst="textNoShape">
              <a:avLst/>
            </a:prstTxWarp>
          </a:bodyPr>
          <a:lstStyle>
            <a:lvl1pPr algn="r">
              <a:defRPr sz="1200">
                <a:latin typeface="Arial" pitchFamily="34" charset="0"/>
              </a:defRPr>
            </a:lvl1pPr>
          </a:lstStyle>
          <a:p>
            <a:pPr>
              <a:defRPr/>
            </a:pPr>
            <a:fld id="{C36ADF36-3AC9-497E-8783-2FDFDABEF661}" type="slidenum">
              <a:rPr lang="en-US" altLang="en-US"/>
              <a:pPr>
                <a:defRPr/>
              </a:pPr>
              <a:t>‹#›</a:t>
            </a:fld>
            <a:endParaRPr lang="en-US" altLang="en-US" dirty="0"/>
          </a:p>
        </p:txBody>
      </p:sp>
    </p:spTree>
    <p:extLst>
      <p:ext uri="{BB962C8B-B14F-4D97-AF65-F5344CB8AC3E}">
        <p14:creationId xmlns:p14="http://schemas.microsoft.com/office/powerpoint/2010/main" val="2771608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4000">
                <a:solidFill>
                  <a:schemeClr val="tx1"/>
                </a:solidFill>
                <a:latin typeface="Arial" pitchFamily="34" charset="0"/>
                <a:ea typeface="ＭＳ Ｐゴシック" pitchFamily="34" charset="-128"/>
              </a:defRPr>
            </a:lvl1pPr>
            <a:lvl2pPr marL="745989" indent="-286918" eaLnBrk="0" hangingPunct="0">
              <a:defRPr sz="4000">
                <a:solidFill>
                  <a:schemeClr val="tx1"/>
                </a:solidFill>
                <a:latin typeface="Arial" pitchFamily="34" charset="0"/>
                <a:ea typeface="ＭＳ Ｐゴシック" pitchFamily="34" charset="-128"/>
              </a:defRPr>
            </a:lvl2pPr>
            <a:lvl3pPr marL="1147675" indent="-229535" eaLnBrk="0" hangingPunct="0">
              <a:defRPr sz="4000">
                <a:solidFill>
                  <a:schemeClr val="tx1"/>
                </a:solidFill>
                <a:latin typeface="Arial" pitchFamily="34" charset="0"/>
                <a:ea typeface="ＭＳ Ｐゴシック" pitchFamily="34" charset="-128"/>
              </a:defRPr>
            </a:lvl3pPr>
            <a:lvl4pPr marL="1606744" indent="-229535" eaLnBrk="0" hangingPunct="0">
              <a:defRPr sz="4000">
                <a:solidFill>
                  <a:schemeClr val="tx1"/>
                </a:solidFill>
                <a:latin typeface="Arial" pitchFamily="34" charset="0"/>
                <a:ea typeface="ＭＳ Ｐゴシック" pitchFamily="34" charset="-128"/>
              </a:defRPr>
            </a:lvl4pPr>
            <a:lvl5pPr marL="2065814" indent="-229535" eaLnBrk="0" hangingPunct="0">
              <a:defRPr sz="4000">
                <a:solidFill>
                  <a:schemeClr val="tx1"/>
                </a:solidFill>
                <a:latin typeface="Arial" pitchFamily="34" charset="0"/>
                <a:ea typeface="ＭＳ Ｐゴシック" pitchFamily="34" charset="-128"/>
              </a:defRPr>
            </a:lvl5pPr>
            <a:lvl6pPr marL="2524884" indent="-229535" eaLnBrk="0" fontAlgn="base" hangingPunct="0">
              <a:spcBef>
                <a:spcPct val="0"/>
              </a:spcBef>
              <a:spcAft>
                <a:spcPct val="0"/>
              </a:spcAft>
              <a:defRPr sz="4000">
                <a:solidFill>
                  <a:schemeClr val="tx1"/>
                </a:solidFill>
                <a:latin typeface="Arial" pitchFamily="34" charset="0"/>
                <a:ea typeface="ＭＳ Ｐゴシック" pitchFamily="34" charset="-128"/>
              </a:defRPr>
            </a:lvl6pPr>
            <a:lvl7pPr marL="2983954" indent="-229535" eaLnBrk="0" fontAlgn="base" hangingPunct="0">
              <a:spcBef>
                <a:spcPct val="0"/>
              </a:spcBef>
              <a:spcAft>
                <a:spcPct val="0"/>
              </a:spcAft>
              <a:defRPr sz="4000">
                <a:solidFill>
                  <a:schemeClr val="tx1"/>
                </a:solidFill>
                <a:latin typeface="Arial" pitchFamily="34" charset="0"/>
                <a:ea typeface="ＭＳ Ｐゴシック" pitchFamily="34" charset="-128"/>
              </a:defRPr>
            </a:lvl7pPr>
            <a:lvl8pPr marL="3443023" indent="-229535" eaLnBrk="0" fontAlgn="base" hangingPunct="0">
              <a:spcBef>
                <a:spcPct val="0"/>
              </a:spcBef>
              <a:spcAft>
                <a:spcPct val="0"/>
              </a:spcAft>
              <a:defRPr sz="4000">
                <a:solidFill>
                  <a:schemeClr val="tx1"/>
                </a:solidFill>
                <a:latin typeface="Arial" pitchFamily="34" charset="0"/>
                <a:ea typeface="ＭＳ Ｐゴシック" pitchFamily="34" charset="-128"/>
              </a:defRPr>
            </a:lvl8pPr>
            <a:lvl9pPr marL="3902094" indent="-229535" eaLnBrk="0" fontAlgn="base" hangingPunct="0">
              <a:spcBef>
                <a:spcPct val="0"/>
              </a:spcBef>
              <a:spcAft>
                <a:spcPct val="0"/>
              </a:spcAft>
              <a:defRPr sz="4000">
                <a:solidFill>
                  <a:schemeClr val="tx1"/>
                </a:solidFill>
                <a:latin typeface="Arial" pitchFamily="34" charset="0"/>
                <a:ea typeface="ＭＳ Ｐゴシック" pitchFamily="34" charset="-128"/>
              </a:defRPr>
            </a:lvl9pPr>
          </a:lstStyle>
          <a:p>
            <a:pPr eaLnBrk="1" hangingPunct="1">
              <a:defRPr/>
            </a:pPr>
            <a:fld id="{4CBEF88B-DD8E-4114-ADCC-AC092862C4A4}" type="slidenum">
              <a:rPr lang="en-US" altLang="en-US" sz="1200"/>
              <a:pPr eaLnBrk="1" hangingPunct="1">
                <a:defRPr/>
              </a:pPr>
              <a:t>2</a:t>
            </a:fld>
            <a:endParaRPr lang="en-US" altLang="en-US" sz="1200" dirty="0"/>
          </a:p>
        </p:txBody>
      </p:sp>
      <p:sp>
        <p:nvSpPr>
          <p:cNvPr id="108547" name="Rectangle 2"/>
          <p:cNvSpPr>
            <a:spLocks noGrp="1" noRot="1" noChangeAspect="1" noChangeArrowheads="1" noTextEdit="1"/>
          </p:cNvSpPr>
          <p:nvPr>
            <p:ph type="sldImg"/>
          </p:nvPr>
        </p:nvSpPr>
        <p:spPr>
          <a:xfrm>
            <a:off x="342900" y="696913"/>
            <a:ext cx="6196013" cy="3486150"/>
          </a:xfrm>
          <a:ln/>
        </p:spPr>
      </p:sp>
      <p:sp>
        <p:nvSpPr>
          <p:cNvPr id="1085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4000">
                <a:solidFill>
                  <a:schemeClr val="tx1"/>
                </a:solidFill>
                <a:latin typeface="Arial" pitchFamily="34" charset="0"/>
                <a:ea typeface="ＭＳ Ｐゴシック" pitchFamily="34" charset="-128"/>
              </a:defRPr>
            </a:lvl1pPr>
            <a:lvl2pPr marL="745989" indent="-286918" eaLnBrk="0" hangingPunct="0">
              <a:defRPr sz="4000">
                <a:solidFill>
                  <a:schemeClr val="tx1"/>
                </a:solidFill>
                <a:latin typeface="Arial" pitchFamily="34" charset="0"/>
                <a:ea typeface="ＭＳ Ｐゴシック" pitchFamily="34" charset="-128"/>
              </a:defRPr>
            </a:lvl2pPr>
            <a:lvl3pPr marL="1147675" indent="-229535" eaLnBrk="0" hangingPunct="0">
              <a:defRPr sz="4000">
                <a:solidFill>
                  <a:schemeClr val="tx1"/>
                </a:solidFill>
                <a:latin typeface="Arial" pitchFamily="34" charset="0"/>
                <a:ea typeface="ＭＳ Ｐゴシック" pitchFamily="34" charset="-128"/>
              </a:defRPr>
            </a:lvl3pPr>
            <a:lvl4pPr marL="1606744" indent="-229535" eaLnBrk="0" hangingPunct="0">
              <a:defRPr sz="4000">
                <a:solidFill>
                  <a:schemeClr val="tx1"/>
                </a:solidFill>
                <a:latin typeface="Arial" pitchFamily="34" charset="0"/>
                <a:ea typeface="ＭＳ Ｐゴシック" pitchFamily="34" charset="-128"/>
              </a:defRPr>
            </a:lvl4pPr>
            <a:lvl5pPr marL="2065814" indent="-229535" eaLnBrk="0" hangingPunct="0">
              <a:defRPr sz="4000">
                <a:solidFill>
                  <a:schemeClr val="tx1"/>
                </a:solidFill>
                <a:latin typeface="Arial" pitchFamily="34" charset="0"/>
                <a:ea typeface="ＭＳ Ｐゴシック" pitchFamily="34" charset="-128"/>
              </a:defRPr>
            </a:lvl5pPr>
            <a:lvl6pPr marL="2524884" indent="-229535" eaLnBrk="0" fontAlgn="base" hangingPunct="0">
              <a:spcBef>
                <a:spcPct val="0"/>
              </a:spcBef>
              <a:spcAft>
                <a:spcPct val="0"/>
              </a:spcAft>
              <a:defRPr sz="4000">
                <a:solidFill>
                  <a:schemeClr val="tx1"/>
                </a:solidFill>
                <a:latin typeface="Arial" pitchFamily="34" charset="0"/>
                <a:ea typeface="ＭＳ Ｐゴシック" pitchFamily="34" charset="-128"/>
              </a:defRPr>
            </a:lvl6pPr>
            <a:lvl7pPr marL="2983954" indent="-229535" eaLnBrk="0" fontAlgn="base" hangingPunct="0">
              <a:spcBef>
                <a:spcPct val="0"/>
              </a:spcBef>
              <a:spcAft>
                <a:spcPct val="0"/>
              </a:spcAft>
              <a:defRPr sz="4000">
                <a:solidFill>
                  <a:schemeClr val="tx1"/>
                </a:solidFill>
                <a:latin typeface="Arial" pitchFamily="34" charset="0"/>
                <a:ea typeface="ＭＳ Ｐゴシック" pitchFamily="34" charset="-128"/>
              </a:defRPr>
            </a:lvl7pPr>
            <a:lvl8pPr marL="3443023" indent="-229535" eaLnBrk="0" fontAlgn="base" hangingPunct="0">
              <a:spcBef>
                <a:spcPct val="0"/>
              </a:spcBef>
              <a:spcAft>
                <a:spcPct val="0"/>
              </a:spcAft>
              <a:defRPr sz="4000">
                <a:solidFill>
                  <a:schemeClr val="tx1"/>
                </a:solidFill>
                <a:latin typeface="Arial" pitchFamily="34" charset="0"/>
                <a:ea typeface="ＭＳ Ｐゴシック" pitchFamily="34" charset="-128"/>
              </a:defRPr>
            </a:lvl8pPr>
            <a:lvl9pPr marL="3902094" indent="-229535" eaLnBrk="0" fontAlgn="base" hangingPunct="0">
              <a:spcBef>
                <a:spcPct val="0"/>
              </a:spcBef>
              <a:spcAft>
                <a:spcPct val="0"/>
              </a:spcAft>
              <a:defRPr sz="4000">
                <a:solidFill>
                  <a:schemeClr val="tx1"/>
                </a:solidFill>
                <a:latin typeface="Arial" pitchFamily="34" charset="0"/>
                <a:ea typeface="ＭＳ Ｐゴシック" pitchFamily="34" charset="-128"/>
              </a:defRPr>
            </a:lvl9pPr>
          </a:lstStyle>
          <a:p>
            <a:pPr eaLnBrk="1" hangingPunct="1">
              <a:defRPr/>
            </a:pPr>
            <a:fld id="{FA4CA022-8063-4DE3-B389-6CA09C3E38FD}" type="slidenum">
              <a:rPr lang="en-US" altLang="en-US" sz="1200"/>
              <a:pPr eaLnBrk="1" hangingPunct="1">
                <a:defRPr/>
              </a:pPr>
              <a:t>4</a:t>
            </a:fld>
            <a:endParaRPr lang="en-US" altLang="en-US" sz="1200" dirty="0"/>
          </a:p>
        </p:txBody>
      </p:sp>
      <p:sp>
        <p:nvSpPr>
          <p:cNvPr id="109571" name="Rectangle 2"/>
          <p:cNvSpPr>
            <a:spLocks noGrp="1" noRot="1" noChangeAspect="1" noChangeArrowheads="1" noTextEdit="1"/>
          </p:cNvSpPr>
          <p:nvPr>
            <p:ph type="sldImg"/>
          </p:nvPr>
        </p:nvSpPr>
        <p:spPr>
          <a:xfrm>
            <a:off x="342900" y="696913"/>
            <a:ext cx="6196013" cy="3486150"/>
          </a:xfrm>
          <a:ln/>
        </p:spPr>
      </p:sp>
      <p:sp>
        <p:nvSpPr>
          <p:cNvPr id="1095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233024" indent="-233024" eaLnBrk="1" hangingPunct="1">
              <a:buFontTx/>
              <a:buAutoNum type="arabicPeriod"/>
              <a:defRPr/>
            </a:pPr>
            <a:endParaRPr lang="en-US" dirty="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4000">
                <a:solidFill>
                  <a:schemeClr val="tx1"/>
                </a:solidFill>
                <a:latin typeface="Arial" pitchFamily="34" charset="0"/>
                <a:ea typeface="ＭＳ Ｐゴシック" pitchFamily="34" charset="-128"/>
              </a:defRPr>
            </a:lvl1pPr>
            <a:lvl2pPr marL="745989" indent="-286918" eaLnBrk="0" hangingPunct="0">
              <a:defRPr sz="4000">
                <a:solidFill>
                  <a:schemeClr val="tx1"/>
                </a:solidFill>
                <a:latin typeface="Arial" pitchFamily="34" charset="0"/>
                <a:ea typeface="ＭＳ Ｐゴシック" pitchFamily="34" charset="-128"/>
              </a:defRPr>
            </a:lvl2pPr>
            <a:lvl3pPr marL="1147675" indent="-229535" eaLnBrk="0" hangingPunct="0">
              <a:defRPr sz="4000">
                <a:solidFill>
                  <a:schemeClr val="tx1"/>
                </a:solidFill>
                <a:latin typeface="Arial" pitchFamily="34" charset="0"/>
                <a:ea typeface="ＭＳ Ｐゴシック" pitchFamily="34" charset="-128"/>
              </a:defRPr>
            </a:lvl3pPr>
            <a:lvl4pPr marL="1606744" indent="-229535" eaLnBrk="0" hangingPunct="0">
              <a:defRPr sz="4000">
                <a:solidFill>
                  <a:schemeClr val="tx1"/>
                </a:solidFill>
                <a:latin typeface="Arial" pitchFamily="34" charset="0"/>
                <a:ea typeface="ＭＳ Ｐゴシック" pitchFamily="34" charset="-128"/>
              </a:defRPr>
            </a:lvl4pPr>
            <a:lvl5pPr marL="2065814" indent="-229535" eaLnBrk="0" hangingPunct="0">
              <a:defRPr sz="4000">
                <a:solidFill>
                  <a:schemeClr val="tx1"/>
                </a:solidFill>
                <a:latin typeface="Arial" pitchFamily="34" charset="0"/>
                <a:ea typeface="ＭＳ Ｐゴシック" pitchFamily="34" charset="-128"/>
              </a:defRPr>
            </a:lvl5pPr>
            <a:lvl6pPr marL="2524884" indent="-229535" eaLnBrk="0" fontAlgn="base" hangingPunct="0">
              <a:spcBef>
                <a:spcPct val="0"/>
              </a:spcBef>
              <a:spcAft>
                <a:spcPct val="0"/>
              </a:spcAft>
              <a:defRPr sz="4000">
                <a:solidFill>
                  <a:schemeClr val="tx1"/>
                </a:solidFill>
                <a:latin typeface="Arial" pitchFamily="34" charset="0"/>
                <a:ea typeface="ＭＳ Ｐゴシック" pitchFamily="34" charset="-128"/>
              </a:defRPr>
            </a:lvl6pPr>
            <a:lvl7pPr marL="2983954" indent="-229535" eaLnBrk="0" fontAlgn="base" hangingPunct="0">
              <a:spcBef>
                <a:spcPct val="0"/>
              </a:spcBef>
              <a:spcAft>
                <a:spcPct val="0"/>
              </a:spcAft>
              <a:defRPr sz="4000">
                <a:solidFill>
                  <a:schemeClr val="tx1"/>
                </a:solidFill>
                <a:latin typeface="Arial" pitchFamily="34" charset="0"/>
                <a:ea typeface="ＭＳ Ｐゴシック" pitchFamily="34" charset="-128"/>
              </a:defRPr>
            </a:lvl7pPr>
            <a:lvl8pPr marL="3443023" indent="-229535" eaLnBrk="0" fontAlgn="base" hangingPunct="0">
              <a:spcBef>
                <a:spcPct val="0"/>
              </a:spcBef>
              <a:spcAft>
                <a:spcPct val="0"/>
              </a:spcAft>
              <a:defRPr sz="4000">
                <a:solidFill>
                  <a:schemeClr val="tx1"/>
                </a:solidFill>
                <a:latin typeface="Arial" pitchFamily="34" charset="0"/>
                <a:ea typeface="ＭＳ Ｐゴシック" pitchFamily="34" charset="-128"/>
              </a:defRPr>
            </a:lvl8pPr>
            <a:lvl9pPr marL="3902094" indent="-229535" eaLnBrk="0" fontAlgn="base" hangingPunct="0">
              <a:spcBef>
                <a:spcPct val="0"/>
              </a:spcBef>
              <a:spcAft>
                <a:spcPct val="0"/>
              </a:spcAft>
              <a:defRPr sz="4000">
                <a:solidFill>
                  <a:schemeClr val="tx1"/>
                </a:solidFill>
                <a:latin typeface="Arial" pitchFamily="34" charset="0"/>
                <a:ea typeface="ＭＳ Ｐゴシック" pitchFamily="34" charset="-128"/>
              </a:defRPr>
            </a:lvl9pPr>
          </a:lstStyle>
          <a:p>
            <a:pPr eaLnBrk="1" hangingPunct="1">
              <a:defRPr/>
            </a:pPr>
            <a:fld id="{D81D7F75-DD3D-4087-BB3B-39A7B5C1C0B4}" type="slidenum">
              <a:rPr lang="en-US" altLang="en-US" sz="1200"/>
              <a:pPr eaLnBrk="1" hangingPunct="1">
                <a:defRPr/>
              </a:pPr>
              <a:t>18</a:t>
            </a:fld>
            <a:endParaRPr lang="en-US" altLang="en-US" sz="1200" dirty="0"/>
          </a:p>
        </p:txBody>
      </p:sp>
      <p:sp>
        <p:nvSpPr>
          <p:cNvPr id="110595" name="Rectangle 2"/>
          <p:cNvSpPr>
            <a:spLocks noGrp="1" noRot="1" noChangeAspect="1" noChangeArrowheads="1" noTextEdit="1"/>
          </p:cNvSpPr>
          <p:nvPr>
            <p:ph type="sldImg"/>
          </p:nvPr>
        </p:nvSpPr>
        <p:spPr>
          <a:xfrm>
            <a:off x="342900" y="696913"/>
            <a:ext cx="6196013" cy="3486150"/>
          </a:xfrm>
          <a:ln/>
        </p:spPr>
      </p:sp>
      <p:sp>
        <p:nvSpPr>
          <p:cNvPr id="1105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4" name="TextBox 23"/>
          <p:cNvSpPr txBox="1"/>
          <p:nvPr/>
        </p:nvSpPr>
        <p:spPr bwMode="black">
          <a:xfrm>
            <a:off x="0" y="3714750"/>
            <a:ext cx="9144000" cy="91440"/>
          </a:xfrm>
          <a:prstGeom prst="rect">
            <a:avLst/>
          </a:prstGeom>
          <a:solidFill>
            <a:srgbClr val="E36845"/>
          </a:solidFill>
        </p:spPr>
        <p:txBody>
          <a:bodyPr wrap="square" rtlCol="0">
            <a:spAutoFit/>
          </a:bodyPr>
          <a:lstStyle/>
          <a:p>
            <a:endParaRPr lang="en-US" dirty="0">
              <a:solidFill>
                <a:prstClr val="black"/>
              </a:solidFill>
            </a:endParaRPr>
          </a:p>
        </p:txBody>
      </p:sp>
      <p:sp>
        <p:nvSpPr>
          <p:cNvPr id="23" name="TextBox 22"/>
          <p:cNvSpPr txBox="1"/>
          <p:nvPr/>
        </p:nvSpPr>
        <p:spPr bwMode="hidden">
          <a:xfrm>
            <a:off x="0" y="3790950"/>
            <a:ext cx="9144000" cy="1371600"/>
          </a:xfrm>
          <a:prstGeom prst="rect">
            <a:avLst/>
          </a:prstGeom>
          <a:solidFill>
            <a:srgbClr val="002D73"/>
          </a:solidFill>
        </p:spPr>
        <p:txBody>
          <a:bodyPr wrap="square" rtlCol="0">
            <a:spAutoFit/>
          </a:bodyPr>
          <a:lstStyle/>
          <a:p>
            <a:endParaRPr lang="en-US" dirty="0">
              <a:solidFill>
                <a:prstClr val="black"/>
              </a:solidFill>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7096" y="334135"/>
            <a:ext cx="745280" cy="731520"/>
          </a:xfrm>
          <a:prstGeom prst="rect">
            <a:avLst/>
          </a:prstGeom>
        </p:spPr>
      </p:pic>
      <p:sp>
        <p:nvSpPr>
          <p:cNvPr id="2" name="Title 1"/>
          <p:cNvSpPr>
            <a:spLocks noGrp="1"/>
          </p:cNvSpPr>
          <p:nvPr>
            <p:ph type="ctrTitle"/>
          </p:nvPr>
        </p:nvSpPr>
        <p:spPr>
          <a:xfrm>
            <a:off x="722376" y="1197864"/>
            <a:ext cx="7699248" cy="1325880"/>
          </a:xfrm>
        </p:spPr>
        <p:txBody>
          <a:bodyPr>
            <a:normAutofit/>
          </a:bodyPr>
          <a:lstStyle>
            <a:lvl1pPr algn="ctr">
              <a:defRPr sz="4000" b="1">
                <a:solidFill>
                  <a:srgbClr val="002D73"/>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746504" y="3090672"/>
            <a:ext cx="5650992" cy="365760"/>
          </a:xfrm>
        </p:spPr>
        <p:txBody>
          <a:bodyPr>
            <a:normAutofit/>
          </a:bodyPr>
          <a:lstStyle>
            <a:lvl1pPr marL="0" indent="0" algn="ctr">
              <a:buNone/>
              <a:defRPr sz="1800" b="1">
                <a:solidFill>
                  <a:srgbClr val="64656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bwMode="black"/>
        <p:txBody>
          <a:bodyPr/>
          <a:lstStyle/>
          <a:p>
            <a:pPr>
              <a:defRPr/>
            </a:pPr>
            <a:endParaRPr lang="en-US" altLang="en-US" dirty="0"/>
          </a:p>
        </p:txBody>
      </p:sp>
    </p:spTree>
    <p:extLst>
      <p:ext uri="{BB962C8B-B14F-4D97-AF65-F5344CB8AC3E}">
        <p14:creationId xmlns:p14="http://schemas.microsoft.com/office/powerpoint/2010/main" val="210121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5592" y="4297680"/>
            <a:ext cx="745281" cy="731520"/>
          </a:xfrm>
          <a:prstGeom prst="rect">
            <a:avLst/>
          </a:prstGeom>
        </p:spPr>
      </p:pic>
      <p:sp>
        <p:nvSpPr>
          <p:cNvPr id="11" name="TextBox 10"/>
          <p:cNvSpPr txBox="1"/>
          <p:nvPr/>
        </p:nvSpPr>
        <p:spPr bwMode="black">
          <a:xfrm>
            <a:off x="0" y="-19050"/>
            <a:ext cx="9144000" cy="91440"/>
          </a:xfrm>
          <a:prstGeom prst="rect">
            <a:avLst/>
          </a:prstGeom>
          <a:solidFill>
            <a:srgbClr val="E36845"/>
          </a:solidFill>
        </p:spPr>
        <p:txBody>
          <a:bodyPr wrap="square" rtlCol="0">
            <a:spAutoFit/>
          </a:bodyPr>
          <a:lstStyle/>
          <a:p>
            <a:endParaRPr lang="en-US" dirty="0"/>
          </a:p>
        </p:txBody>
      </p:sp>
      <p:sp>
        <p:nvSpPr>
          <p:cNvPr id="12" name="TextBox 11"/>
          <p:cNvSpPr txBox="1"/>
          <p:nvPr/>
        </p:nvSpPr>
        <p:spPr bwMode="hidden">
          <a:xfrm>
            <a:off x="0" y="57150"/>
            <a:ext cx="9144000" cy="274320"/>
          </a:xfrm>
          <a:prstGeom prst="rect">
            <a:avLst/>
          </a:prstGeom>
          <a:solidFill>
            <a:srgbClr val="002D73"/>
          </a:solidFill>
        </p:spPr>
        <p:txBody>
          <a:bodyPr wrap="square" rtlCol="0">
            <a:spAutoFit/>
          </a:bodyPr>
          <a:lstStyle/>
          <a:p>
            <a:endParaRPr lang="en-US" dirty="0"/>
          </a:p>
        </p:txBody>
      </p:sp>
      <p:sp>
        <p:nvSpPr>
          <p:cNvPr id="2" name="Title 1"/>
          <p:cNvSpPr>
            <a:spLocks noGrp="1"/>
          </p:cNvSpPr>
          <p:nvPr>
            <p:ph type="title"/>
          </p:nvPr>
        </p:nvSpPr>
        <p:spPr>
          <a:xfrm>
            <a:off x="228600" y="338328"/>
            <a:ext cx="8686800" cy="722376"/>
          </a:xfrm>
        </p:spPr>
        <p:txBody>
          <a:bodyPr>
            <a:normAutofit/>
          </a:bodyPr>
          <a:lstStyle>
            <a:lvl1pPr algn="l">
              <a:defRPr sz="2850" b="1">
                <a:solidFill>
                  <a:srgbClr val="002D73"/>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13" name="Slide Number Placeholder 5"/>
          <p:cNvSpPr txBox="1">
            <a:spLocks/>
          </p:cNvSpPr>
          <p:nvPr userDrawn="1"/>
        </p:nvSpPr>
        <p:spPr bwMode="black">
          <a:xfrm>
            <a:off x="6858000" y="57150"/>
            <a:ext cx="2130552" cy="274320"/>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30F4BC-400C-4AFC-9E06-D490BC4E3447}" type="slidenum">
              <a:rPr lang="en-US" smtClean="0"/>
              <a:pPr/>
              <a:t>‹#›</a:t>
            </a:fld>
            <a:endParaRPr lang="en-US" dirty="0"/>
          </a:p>
        </p:txBody>
      </p:sp>
    </p:spTree>
    <p:extLst>
      <p:ext uri="{BB962C8B-B14F-4D97-AF65-F5344CB8AC3E}">
        <p14:creationId xmlns:p14="http://schemas.microsoft.com/office/powerpoint/2010/main" val="230152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0" name="TextBox 9"/>
          <p:cNvSpPr txBox="1"/>
          <p:nvPr/>
        </p:nvSpPr>
        <p:spPr>
          <a:xfrm>
            <a:off x="0" y="1657350"/>
            <a:ext cx="5212080" cy="91440"/>
          </a:xfrm>
          <a:prstGeom prst="rect">
            <a:avLst/>
          </a:prstGeom>
          <a:solidFill>
            <a:srgbClr val="E36845"/>
          </a:solidFill>
        </p:spPr>
        <p:txBody>
          <a:bodyPr wrap="square" rtlCol="0">
            <a:spAutoFit/>
          </a:bodyPr>
          <a:lstStyle/>
          <a:p>
            <a:endParaRPr lang="en-US" dirty="0">
              <a:solidFill>
                <a:prstClr val="black"/>
              </a:solidFill>
            </a:endParaRPr>
          </a:p>
        </p:txBody>
      </p:sp>
      <p:sp>
        <p:nvSpPr>
          <p:cNvPr id="3" name="Footer Placeholder 2"/>
          <p:cNvSpPr>
            <a:spLocks noGrp="1"/>
          </p:cNvSpPr>
          <p:nvPr>
            <p:ph type="ftr" sz="quarter" idx="11"/>
          </p:nvPr>
        </p:nvSpPr>
        <p:spPr/>
        <p:txBody>
          <a:bodyPr/>
          <a:lstStyle/>
          <a:p>
            <a:pPr>
              <a:defRPr/>
            </a:pPr>
            <a:endParaRPr lang="en-US" altLang="en-US" dirty="0"/>
          </a:p>
        </p:txBody>
      </p:sp>
      <p:sp>
        <p:nvSpPr>
          <p:cNvPr id="8" name="Slide Number Placeholder 5"/>
          <p:cNvSpPr txBox="1">
            <a:spLocks/>
          </p:cNvSpPr>
          <p:nvPr/>
        </p:nvSpPr>
        <p:spPr>
          <a:xfrm>
            <a:off x="6858000" y="57150"/>
            <a:ext cx="2130552" cy="274320"/>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30F4BC-400C-4AFC-9E06-D490BC4E3447}" type="slidenum">
              <a:rPr lang="en-US" smtClean="0">
                <a:solidFill>
                  <a:schemeClr val="tx1"/>
                </a:solidFill>
              </a:rPr>
              <a:pPr/>
              <a:t>‹#›</a:t>
            </a:fld>
            <a:endParaRPr lang="en-US" dirty="0">
              <a:solidFill>
                <a:schemeClr val="tx1"/>
              </a:solidFill>
            </a:endParaRPr>
          </a:p>
        </p:txBody>
      </p:sp>
      <p:sp>
        <p:nvSpPr>
          <p:cNvPr id="12" name="TextBox 11"/>
          <p:cNvSpPr txBox="1"/>
          <p:nvPr/>
        </p:nvSpPr>
        <p:spPr bwMode="black">
          <a:xfrm>
            <a:off x="0" y="1733550"/>
            <a:ext cx="5212080" cy="2560320"/>
          </a:xfrm>
          <a:prstGeom prst="rect">
            <a:avLst/>
          </a:prstGeom>
          <a:solidFill>
            <a:srgbClr val="002D73"/>
          </a:solidFill>
        </p:spPr>
        <p:txBody>
          <a:bodyPr wrap="square" rtlCol="0">
            <a:spAutoFit/>
          </a:bodyPr>
          <a:lstStyle/>
          <a:p>
            <a:endParaRPr lang="en-US" dirty="0">
              <a:solidFill>
                <a:prstClr val="black"/>
              </a:solidFill>
            </a:endParaRPr>
          </a:p>
        </p:txBody>
      </p:sp>
      <p:sp>
        <p:nvSpPr>
          <p:cNvPr id="9" name="Title 1"/>
          <p:cNvSpPr>
            <a:spLocks noGrp="1"/>
          </p:cNvSpPr>
          <p:nvPr>
            <p:ph type="title"/>
          </p:nvPr>
        </p:nvSpPr>
        <p:spPr bwMode="white">
          <a:xfrm>
            <a:off x="228600" y="1810512"/>
            <a:ext cx="4800600" cy="2404872"/>
          </a:xfrm>
        </p:spPr>
        <p:txBody>
          <a:bodyPr anchor="t">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5592" y="4297680"/>
            <a:ext cx="745281" cy="731520"/>
          </a:xfrm>
          <a:prstGeom prst="rect">
            <a:avLst/>
          </a:prstGeom>
        </p:spPr>
      </p:pic>
    </p:spTree>
    <p:extLst>
      <p:ext uri="{BB962C8B-B14F-4D97-AF65-F5344CB8AC3E}">
        <p14:creationId xmlns:p14="http://schemas.microsoft.com/office/powerpoint/2010/main" val="140989904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n-US" altLang="en-US" dirty="0"/>
          </a:p>
        </p:txBody>
      </p:sp>
      <p:sp>
        <p:nvSpPr>
          <p:cNvPr id="5" name="TextBox 4"/>
          <p:cNvSpPr txBox="1"/>
          <p:nvPr/>
        </p:nvSpPr>
        <p:spPr bwMode="black">
          <a:xfrm>
            <a:off x="0" y="-19050"/>
            <a:ext cx="9144000" cy="91440"/>
          </a:xfrm>
          <a:prstGeom prst="rect">
            <a:avLst/>
          </a:prstGeom>
          <a:solidFill>
            <a:srgbClr val="E36845"/>
          </a:solidFill>
        </p:spPr>
        <p:txBody>
          <a:bodyPr wrap="square" rtlCol="0">
            <a:spAutoFit/>
          </a:bodyPr>
          <a:lstStyle/>
          <a:p>
            <a:endParaRPr lang="en-US" dirty="0"/>
          </a:p>
        </p:txBody>
      </p:sp>
      <p:sp>
        <p:nvSpPr>
          <p:cNvPr id="6" name="TextBox 5"/>
          <p:cNvSpPr txBox="1"/>
          <p:nvPr/>
        </p:nvSpPr>
        <p:spPr bwMode="hidden">
          <a:xfrm>
            <a:off x="0" y="57150"/>
            <a:ext cx="9144000" cy="274320"/>
          </a:xfrm>
          <a:prstGeom prst="rect">
            <a:avLst/>
          </a:prstGeom>
          <a:solidFill>
            <a:srgbClr val="002D73"/>
          </a:solidFill>
        </p:spPr>
        <p:txBody>
          <a:bodyPr wrap="square" rtlCol="0">
            <a:spAutoFit/>
          </a:bodyPr>
          <a:lstStyle/>
          <a:p>
            <a:endParaRPr lang="en-US" dirty="0"/>
          </a:p>
        </p:txBody>
      </p:sp>
      <p:sp>
        <p:nvSpPr>
          <p:cNvPr id="9" name="Title 1"/>
          <p:cNvSpPr>
            <a:spLocks noGrp="1"/>
          </p:cNvSpPr>
          <p:nvPr>
            <p:ph type="title"/>
          </p:nvPr>
        </p:nvSpPr>
        <p:spPr>
          <a:xfrm>
            <a:off x="228600" y="338328"/>
            <a:ext cx="8686800" cy="438912"/>
          </a:xfrm>
        </p:spPr>
        <p:txBody>
          <a:bodyPr>
            <a:normAutofit/>
          </a:bodyPr>
          <a:lstStyle>
            <a:lvl1pPr algn="ctr">
              <a:defRPr sz="1800" b="1">
                <a:solidFill>
                  <a:srgbClr val="002D73"/>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5592" y="4297680"/>
            <a:ext cx="745281" cy="731520"/>
          </a:xfrm>
          <a:prstGeom prst="rect">
            <a:avLst/>
          </a:prstGeom>
        </p:spPr>
      </p:pic>
      <p:sp>
        <p:nvSpPr>
          <p:cNvPr id="8" name="Slide Number Placeholder 5"/>
          <p:cNvSpPr txBox="1">
            <a:spLocks/>
          </p:cNvSpPr>
          <p:nvPr/>
        </p:nvSpPr>
        <p:spPr bwMode="black">
          <a:xfrm>
            <a:off x="6858000" y="57150"/>
            <a:ext cx="2130552" cy="274320"/>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30F4BC-400C-4AFC-9E06-D490BC4E3447}" type="slidenum">
              <a:rPr lang="en-US" smtClean="0"/>
              <a:pPr/>
              <a:t>‹#›</a:t>
            </a:fld>
            <a:endParaRPr lang="en-US" dirty="0"/>
          </a:p>
        </p:txBody>
      </p:sp>
    </p:spTree>
    <p:extLst>
      <p:ext uri="{BB962C8B-B14F-4D97-AF65-F5344CB8AC3E}">
        <p14:creationId xmlns:p14="http://schemas.microsoft.com/office/powerpoint/2010/main" val="10723010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2" name="TextBox 11"/>
          <p:cNvSpPr txBox="1"/>
          <p:nvPr/>
        </p:nvSpPr>
        <p:spPr bwMode="black">
          <a:xfrm>
            <a:off x="0" y="-19050"/>
            <a:ext cx="9144000" cy="91440"/>
          </a:xfrm>
          <a:prstGeom prst="rect">
            <a:avLst/>
          </a:prstGeom>
          <a:solidFill>
            <a:srgbClr val="E36845"/>
          </a:solidFill>
        </p:spPr>
        <p:txBody>
          <a:bodyPr wrap="square" rtlCol="0">
            <a:spAutoFit/>
          </a:bodyPr>
          <a:lstStyle/>
          <a:p>
            <a:endParaRPr lang="en-US" dirty="0"/>
          </a:p>
        </p:txBody>
      </p:sp>
      <p:sp>
        <p:nvSpPr>
          <p:cNvPr id="15" name="TextBox 14"/>
          <p:cNvSpPr txBox="1"/>
          <p:nvPr/>
        </p:nvSpPr>
        <p:spPr bwMode="hidden">
          <a:xfrm>
            <a:off x="0" y="57150"/>
            <a:ext cx="9144000" cy="274320"/>
          </a:xfrm>
          <a:prstGeom prst="rect">
            <a:avLst/>
          </a:prstGeom>
          <a:solidFill>
            <a:srgbClr val="002D73"/>
          </a:solidFill>
        </p:spPr>
        <p:txBody>
          <a:bodyPr wrap="square" rtlCol="0">
            <a:spAutoFit/>
          </a:bodyPr>
          <a:lstStyle/>
          <a:p>
            <a:endParaRPr lang="en-US" dirty="0"/>
          </a:p>
        </p:txBody>
      </p:sp>
      <p:sp>
        <p:nvSpPr>
          <p:cNvPr id="16" name="Title 1"/>
          <p:cNvSpPr>
            <a:spLocks noGrp="1"/>
          </p:cNvSpPr>
          <p:nvPr>
            <p:ph type="title"/>
          </p:nvPr>
        </p:nvSpPr>
        <p:spPr>
          <a:xfrm>
            <a:off x="228600" y="338328"/>
            <a:ext cx="8686800" cy="722376"/>
          </a:xfrm>
        </p:spPr>
        <p:txBody>
          <a:bodyPr>
            <a:normAutofit/>
          </a:bodyPr>
          <a:lstStyle>
            <a:lvl1pPr algn="l">
              <a:defRPr sz="2850" b="1">
                <a:solidFill>
                  <a:srgbClr val="002D73"/>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Footer Placeholder 4"/>
          <p:cNvSpPr>
            <a:spLocks noGrp="1"/>
          </p:cNvSpPr>
          <p:nvPr>
            <p:ph type="ftr" sz="quarter" idx="11"/>
          </p:nvPr>
        </p:nvSpPr>
        <p:spPr>
          <a:xfrm>
            <a:off x="3124200" y="4767263"/>
            <a:ext cx="2895600" cy="273844"/>
          </a:xfrm>
        </p:spPr>
        <p:txBody>
          <a:bodyPr/>
          <a:lstStyle/>
          <a:p>
            <a:pPr>
              <a:defRPr/>
            </a:pPr>
            <a:endParaRPr lang="en-US" altLang="en-US" dirty="0"/>
          </a:p>
        </p:txBody>
      </p:sp>
      <p:sp>
        <p:nvSpPr>
          <p:cNvPr id="10" name="Content Placeholder 2"/>
          <p:cNvSpPr>
            <a:spLocks noGrp="1"/>
          </p:cNvSpPr>
          <p:nvPr>
            <p:ph sz="half" idx="13"/>
          </p:nvPr>
        </p:nvSpPr>
        <p:spPr>
          <a:xfrm>
            <a:off x="228600" y="1197864"/>
            <a:ext cx="4288536" cy="3392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4629150" y="1197864"/>
            <a:ext cx="4288536" cy="3392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5"/>
          <p:cNvSpPr txBox="1">
            <a:spLocks/>
          </p:cNvSpPr>
          <p:nvPr userDrawn="1"/>
        </p:nvSpPr>
        <p:spPr bwMode="black">
          <a:xfrm>
            <a:off x="6858000" y="57150"/>
            <a:ext cx="2130552" cy="274320"/>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30F4BC-400C-4AFC-9E06-D490BC4E3447}" type="slidenum">
              <a:rPr lang="en-US" smtClean="0"/>
              <a:pPr/>
              <a:t>‹#›</a:t>
            </a:fld>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5592" y="4297680"/>
            <a:ext cx="745281" cy="731520"/>
          </a:xfrm>
          <a:prstGeom prst="rect">
            <a:avLst/>
          </a:prstGeom>
        </p:spPr>
      </p:pic>
    </p:spTree>
    <p:extLst>
      <p:ext uri="{BB962C8B-B14F-4D97-AF65-F5344CB8AC3E}">
        <p14:creationId xmlns:p14="http://schemas.microsoft.com/office/powerpoint/2010/main" val="5428367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quarter" idx="1"/>
          </p:nvPr>
        </p:nvSpPr>
        <p:spPr>
          <a:xfrm>
            <a:off x="457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06149AD-910C-4D16-B1A4-70EDD18E28CC}" type="slidenum">
              <a:rPr lang="en-US" altLang="en-US"/>
              <a:pPr>
                <a:defRPr/>
              </a:pPr>
              <a:t>‹#›</a:t>
            </a:fld>
            <a:endParaRPr lang="en-US" altLang="en-US" dirty="0"/>
          </a:p>
        </p:txBody>
      </p:sp>
    </p:spTree>
    <p:extLst>
      <p:ext uri="{BB962C8B-B14F-4D97-AF65-F5344CB8AC3E}">
        <p14:creationId xmlns:p14="http://schemas.microsoft.com/office/powerpoint/2010/main" val="28868509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338328"/>
            <a:ext cx="8686800" cy="7223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200151"/>
            <a:ext cx="86868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dirty="0"/>
          </a:p>
        </p:txBody>
      </p:sp>
      <p:sp>
        <p:nvSpPr>
          <p:cNvPr id="4" name="Date Placeholder 3"/>
          <p:cNvSpPr>
            <a:spLocks noGrp="1"/>
          </p:cNvSpPr>
          <p:nvPr>
            <p:ph type="dt" sz="half" idx="2"/>
          </p:nvPr>
        </p:nvSpPr>
        <p:spPr bwMode="black">
          <a:xfrm>
            <a:off x="228600" y="53866"/>
            <a:ext cx="2133600" cy="273844"/>
          </a:xfrm>
          <a:prstGeom prst="rect">
            <a:avLst/>
          </a:prstGeom>
        </p:spPr>
        <p:txBody>
          <a:bodyPr vert="horz" lIns="91440" tIns="45720" rIns="91440" bIns="45720" rtlCol="0" anchor="ctr"/>
          <a:lstStyle>
            <a:lvl1pPr algn="l">
              <a:defRPr sz="1200" b="1">
                <a:solidFill>
                  <a:schemeClr val="bg1"/>
                </a:solidFill>
                <a:latin typeface="Arial" panose="020B0604020202020204" pitchFamily="34" charset="0"/>
                <a:cs typeface="Arial" panose="020B0604020202020204" pitchFamily="34" charset="0"/>
              </a:defRPr>
            </a:lvl1pPr>
          </a:lstStyle>
          <a:p>
            <a:pPr>
              <a:defRPr/>
            </a:pPr>
            <a:endParaRPr lang="en-US" altLang="en-US" dirty="0"/>
          </a:p>
        </p:txBody>
      </p:sp>
      <p:sp>
        <p:nvSpPr>
          <p:cNvPr id="6" name="Slide Number Placeholder 5"/>
          <p:cNvSpPr>
            <a:spLocks noGrp="1"/>
          </p:cNvSpPr>
          <p:nvPr>
            <p:ph type="sldNum" sz="quarter" idx="4"/>
          </p:nvPr>
        </p:nvSpPr>
        <p:spPr bwMode="black">
          <a:xfrm>
            <a:off x="6858000" y="57626"/>
            <a:ext cx="2133600" cy="273844"/>
          </a:xfrm>
          <a:prstGeom prst="rect">
            <a:avLst/>
          </a:prstGeom>
        </p:spPr>
        <p:txBody>
          <a:bodyPr vert="horz" lIns="91440" tIns="45720" rIns="91440" bIns="45720" rtlCol="0" anchor="ctr"/>
          <a:lstStyle>
            <a:lvl1pPr algn="r">
              <a:defRPr sz="1200" b="1">
                <a:solidFill>
                  <a:schemeClr val="bg1"/>
                </a:solidFill>
                <a:latin typeface="Arial" panose="020B0604020202020204" pitchFamily="34" charset="0"/>
                <a:cs typeface="Arial" panose="020B0604020202020204" pitchFamily="34" charset="0"/>
              </a:defRPr>
            </a:lvl1pPr>
          </a:lstStyle>
          <a:p>
            <a:pPr>
              <a:defRPr/>
            </a:pPr>
            <a:fld id="{ACBCFD80-A1D3-425C-AD13-20E8EFED7166}" type="slidenum">
              <a:rPr lang="en-US" altLang="en-US" smtClean="0"/>
              <a:pPr>
                <a:defRPr/>
              </a:pPr>
              <a:t>‹#›</a:t>
            </a:fld>
            <a:endParaRPr lang="en-US" altLang="en-US" dirty="0"/>
          </a:p>
        </p:txBody>
      </p:sp>
    </p:spTree>
    <p:extLst>
      <p:ext uri="{BB962C8B-B14F-4D97-AF65-F5344CB8AC3E}">
        <p14:creationId xmlns:p14="http://schemas.microsoft.com/office/powerpoint/2010/main" val="1829250611"/>
      </p:ext>
    </p:extLst>
  </p:cSld>
  <p:clrMap bg1="lt1" tx1="dk1" bg2="lt2" tx2="dk2" accent1="accent1" accent2="accent2" accent3="accent3" accent4="accent4" accent5="accent5" accent6="accent6" hlink="hlink" folHlink="folHlink"/>
  <p:sldLayoutIdLst>
    <p:sldLayoutId id="2147488479" r:id="rId1"/>
    <p:sldLayoutId id="2147488480" r:id="rId2"/>
    <p:sldLayoutId id="2147488481" r:id="rId3"/>
    <p:sldLayoutId id="2147488482" r:id="rId4"/>
    <p:sldLayoutId id="2147488483" r:id="rId5"/>
    <p:sldLayoutId id="2147488486" r:id="rId6"/>
  </p:sldLayoutIdLst>
  <p:hf hdr="0" ftr="0" dt="0"/>
  <p:txStyles>
    <p:titleStyle>
      <a:lvl1pPr algn="l" defTabSz="914400" rtl="0" eaLnBrk="1" latinLnBrk="0" hangingPunct="1">
        <a:spcBef>
          <a:spcPct val="0"/>
        </a:spcBef>
        <a:buNone/>
        <a:defRPr sz="2850" b="1" kern="1200">
          <a:solidFill>
            <a:srgbClr val="002D73"/>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oms.nysed.gov/stac/"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oms.nysed.gov/stac/preschool/policy/eval3-4yr803.pdf" TargetMode="Externa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oms.nysed.gov/stac/preschool/AVL/electronic_signature_avl.pdf"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oms.nysed.gov/stac/listserv/listserv_schoolage_registration.html" TargetMode="External"/><Relationship Id="rId7" Type="http://schemas.openxmlformats.org/officeDocument/2006/relationships/hyperlink" Target="mailto:STACPRE@LISTSERV.NYSED.GOV" TargetMode="External"/><Relationship Id="rId2" Type="http://schemas.openxmlformats.org/officeDocument/2006/relationships/hyperlink" Target="https://www.oms.nysed.gov/stac/listserv/listserv_preschool_registration.html" TargetMode="External"/><Relationship Id="rId1" Type="http://schemas.openxmlformats.org/officeDocument/2006/relationships/slideLayout" Target="../slideLayouts/slideLayout5.xml"/><Relationship Id="rId6" Type="http://schemas.openxmlformats.org/officeDocument/2006/relationships/hyperlink" Target="mailto:LISTSERV@LISTSERV.NYSED.GOV" TargetMode="External"/><Relationship Id="rId5" Type="http://schemas.openxmlformats.org/officeDocument/2006/relationships/hyperlink" Target="https://www.oms.nysed.gov/medicaid/listserv_registration.html" TargetMode="External"/><Relationship Id="rId4" Type="http://schemas.openxmlformats.org/officeDocument/2006/relationships/hyperlink" Target="https://www.oms.nysed.gov/stac/listserv/listserv_provider_registration.html"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Robert.Wojtkiewicz@nysed.gov" TargetMode="External"/><Relationship Id="rId2" Type="http://schemas.openxmlformats.org/officeDocument/2006/relationships/hyperlink" Target="mailto:OMSSTAC@nysed.gov" TargetMode="External"/><Relationship Id="rId1" Type="http://schemas.openxmlformats.org/officeDocument/2006/relationships/slideLayout" Target="../slideLayouts/slideLayout2.xml"/><Relationship Id="rId5" Type="http://schemas.openxmlformats.org/officeDocument/2006/relationships/hyperlink" Target="mailto:SPECED@nysed.gov" TargetMode="External"/><Relationship Id="rId4" Type="http://schemas.openxmlformats.org/officeDocument/2006/relationships/hyperlink" Target="mailto:Nicholas.Thayer@nysed.gov"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oms.nysed.gov/stac/preschool/correspondence/SEIS_Data_Collection_Guidance.pdf" TargetMode="External"/><Relationship Id="rId7" Type="http://schemas.openxmlformats.org/officeDocument/2006/relationships/hyperlink" Target="https://www.oms.nysed.gov/stac/forms/stac-603_form_authorization_ftp.pdf" TargetMode="External"/><Relationship Id="rId2" Type="http://schemas.openxmlformats.org/officeDocument/2006/relationships/hyperlink" Target="https://www.oms.nysed.gov/stac/preschool/policy/eval3-4yr803.pdf" TargetMode="External"/><Relationship Id="rId1" Type="http://schemas.openxmlformats.org/officeDocument/2006/relationships/slideLayout" Target="../slideLayouts/slideLayout2.xml"/><Relationship Id="rId6" Type="http://schemas.openxmlformats.org/officeDocument/2006/relationships/hyperlink" Target="https://www.oms.nysed.gov/stac/stac_online_system/stac_access_notice_consultants.html" TargetMode="External"/><Relationship Id="rId5" Type="http://schemas.openxmlformats.org/officeDocument/2006/relationships/hyperlink" Target="https://www.oms.nysed.gov/stac/forms/stac_access_form.pdf" TargetMode="External"/><Relationship Id="rId4" Type="http://schemas.openxmlformats.org/officeDocument/2006/relationships/hyperlink" Target="https://www.p12.nysed.gov/specialed/publications/preschooltrans-811.htm" TargetMode="External"/></Relationships>
</file>

<file path=ppt/slides/_rels/slide52.xml.rels><?xml version="1.0" encoding="UTF-8" standalone="yes"?>
<Relationships xmlns="http://schemas.openxmlformats.org/package/2006/relationships"><Relationship Id="rId2" Type="http://schemas.openxmlformats.org/officeDocument/2006/relationships/hyperlink" Target="https://www.oms.nysed.gov/stac/training_materials/"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oms.nysed.gov/stac/forms/stac_access_form_consultants.pdf" TargetMode="External"/><Relationship Id="rId2" Type="http://schemas.openxmlformats.org/officeDocument/2006/relationships/hyperlink" Target="https://www.oms.nysed.gov/stac/forms/stac_access_form.pdf" TargetMode="External"/><Relationship Id="rId1" Type="http://schemas.openxmlformats.org/officeDocument/2006/relationships/slideLayout" Target="../slideLayouts/slideLayout4.xml"/><Relationship Id="rId4" Type="http://schemas.openxmlformats.org/officeDocument/2006/relationships/hyperlink" Target="https://www.oms.nysed.gov/stac/forms/stac-603_form_authorization_ftp.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oms.nysed.gov/stac/" TargetMode="External"/><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hyperlink" Target="mailto:OMSSTAC@nysed.gov" TargetMode="External"/><Relationship Id="rId4" Type="http://schemas.openxmlformats.org/officeDocument/2006/relationships/hyperlink" Target="https://www.oms.nysed.gov/stac/contact_us/form_request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chemeClr val="tx2">
                    <a:lumMod val="75000"/>
                  </a:schemeClr>
                </a:solidFill>
              </a:rPr>
              <a:t>Introduction to</a:t>
            </a:r>
            <a:br>
              <a:rPr lang="en-US" dirty="0">
                <a:solidFill>
                  <a:schemeClr val="tx2">
                    <a:lumMod val="75000"/>
                  </a:schemeClr>
                </a:solidFill>
              </a:rPr>
            </a:br>
            <a:r>
              <a:rPr lang="en-US" dirty="0">
                <a:solidFill>
                  <a:schemeClr val="tx2">
                    <a:lumMod val="75000"/>
                  </a:schemeClr>
                </a:solidFill>
              </a:rPr>
              <a:t>Preschool STAC Processing</a:t>
            </a:r>
          </a:p>
        </p:txBody>
      </p:sp>
      <p:sp>
        <p:nvSpPr>
          <p:cNvPr id="3" name="Subtitle 2"/>
          <p:cNvSpPr>
            <a:spLocks noGrp="1"/>
          </p:cNvSpPr>
          <p:nvPr>
            <p:ph type="subTitle" idx="1"/>
          </p:nvPr>
        </p:nvSpPr>
        <p:spPr/>
        <p:txBody>
          <a:bodyPr>
            <a:normAutofit fontScale="92500"/>
          </a:bodyPr>
          <a:lstStyle/>
          <a:p>
            <a:r>
              <a:rPr lang="en-US" dirty="0"/>
              <a:t>STAC Homepage:  </a:t>
            </a:r>
            <a:r>
              <a:rPr lang="en-US" dirty="0">
                <a:hlinkClick r:id="rId2">
                  <a:extLst>
                    <a:ext uri="{A12FA001-AC4F-418D-AE19-62706E023703}">
                      <ahyp:hlinkClr xmlns:ahyp="http://schemas.microsoft.com/office/drawing/2018/hyperlinkcolor" val="tx"/>
                    </a:ext>
                  </a:extLst>
                </a:hlinkClick>
              </a:rPr>
              <a:t>https://www.oms.nysed.gov/stac/</a:t>
            </a:r>
            <a:endParaRPr lang="en-US" dirty="0"/>
          </a:p>
          <a:p>
            <a:endParaRPr lang="en-US" dirty="0"/>
          </a:p>
        </p:txBody>
      </p:sp>
      <p:sp>
        <p:nvSpPr>
          <p:cNvPr id="2052" name="Text Box 5"/>
          <p:cNvSpPr txBox="1">
            <a:spLocks noChangeArrowheads="1"/>
          </p:cNvSpPr>
          <p:nvPr/>
        </p:nvSpPr>
        <p:spPr bwMode="auto">
          <a:xfrm>
            <a:off x="152400" y="4705350"/>
            <a:ext cx="2971800" cy="40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t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defRPr/>
            </a:pPr>
            <a:r>
              <a:rPr lang="en-US" sz="1050" b="1" i="1" dirty="0">
                <a:solidFill>
                  <a:schemeClr val="bg1"/>
                </a:solidFill>
                <a:cs typeface="Arial" charset="0"/>
              </a:rPr>
              <a:t>Rev.  May 2023</a:t>
            </a:r>
          </a:p>
          <a:p>
            <a:pPr>
              <a:spcBef>
                <a:spcPct val="50000"/>
              </a:spcBef>
              <a:defRPr/>
            </a:pPr>
            <a:endParaRPr lang="en-US" sz="1050" b="1" i="1" dirty="0">
              <a:solidFill>
                <a:schemeClr val="bg1"/>
              </a:solidFill>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438150"/>
            <a:ext cx="9144000" cy="609600"/>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2850" b="1" kern="1200">
                <a:solidFill>
                  <a:srgbClr val="002D73"/>
                </a:solidFill>
                <a:latin typeface="Arial" panose="020B0604020202020204" pitchFamily="34" charset="0"/>
                <a:ea typeface="+mj-ea"/>
                <a:cs typeface="Arial" panose="020B0604020202020204" pitchFamily="34" charset="0"/>
              </a:defRPr>
            </a:lvl1pPr>
          </a:lstStyle>
          <a:p>
            <a:pPr algn="ctr" fontAlgn="auto">
              <a:spcAft>
                <a:spcPts val="0"/>
              </a:spcAft>
            </a:pPr>
            <a:r>
              <a:rPr lang="en-US" altLang="en-US" sz="3200" dirty="0">
                <a:solidFill>
                  <a:schemeClr val="tx2">
                    <a:lumMod val="75000"/>
                  </a:schemeClr>
                </a:solidFill>
              </a:rPr>
              <a:t>STAC Online (EFRT) System – Resource Screens</a:t>
            </a:r>
          </a:p>
          <a:p>
            <a:pPr algn="ctr" fontAlgn="auto">
              <a:spcAft>
                <a:spcPts val="0"/>
              </a:spcAft>
            </a:pPr>
            <a:endParaRPr lang="en-US" altLang="en-US" sz="2800" dirty="0">
              <a:solidFill>
                <a:schemeClr val="tx2">
                  <a:lumMod val="75000"/>
                </a:schemeClr>
              </a:solidFill>
            </a:endParaRPr>
          </a:p>
        </p:txBody>
      </p:sp>
      <p:sp>
        <p:nvSpPr>
          <p:cNvPr id="10" name="Slide Number Placeholder 1"/>
          <p:cNvSpPr txBox="1">
            <a:spLocks/>
          </p:cNvSpPr>
          <p:nvPr/>
        </p:nvSpPr>
        <p:spPr>
          <a:xfrm>
            <a:off x="6553200" y="6248400"/>
            <a:ext cx="2133600" cy="457200"/>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sz="40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40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40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4000" kern="1200">
                <a:solidFill>
                  <a:schemeClr val="tx1"/>
                </a:solidFill>
                <a:latin typeface="Arial" charset="0"/>
                <a:ea typeface="ＭＳ Ｐゴシック" pitchFamily="34" charset="-128"/>
                <a:cs typeface="+mn-cs"/>
              </a:defRPr>
            </a:lvl5pPr>
            <a:lvl6pPr marL="2286000" algn="l" defTabSz="914400" rtl="0" eaLnBrk="1" latinLnBrk="0" hangingPunct="1">
              <a:defRPr sz="4000" kern="1200">
                <a:solidFill>
                  <a:schemeClr val="tx1"/>
                </a:solidFill>
                <a:latin typeface="Arial" charset="0"/>
                <a:ea typeface="ＭＳ Ｐゴシック" pitchFamily="34" charset="-128"/>
                <a:cs typeface="+mn-cs"/>
              </a:defRPr>
            </a:lvl6pPr>
            <a:lvl7pPr marL="2743200" algn="l" defTabSz="914400" rtl="0" eaLnBrk="1" latinLnBrk="0" hangingPunct="1">
              <a:defRPr sz="4000" kern="1200">
                <a:solidFill>
                  <a:schemeClr val="tx1"/>
                </a:solidFill>
                <a:latin typeface="Arial" charset="0"/>
                <a:ea typeface="ＭＳ Ｐゴシック" pitchFamily="34" charset="-128"/>
                <a:cs typeface="+mn-cs"/>
              </a:defRPr>
            </a:lvl7pPr>
            <a:lvl8pPr marL="3200400" algn="l" defTabSz="914400" rtl="0" eaLnBrk="1" latinLnBrk="0" hangingPunct="1">
              <a:defRPr sz="4000" kern="1200">
                <a:solidFill>
                  <a:schemeClr val="tx1"/>
                </a:solidFill>
                <a:latin typeface="Arial" charset="0"/>
                <a:ea typeface="ＭＳ Ｐゴシック" pitchFamily="34" charset="-128"/>
                <a:cs typeface="+mn-cs"/>
              </a:defRPr>
            </a:lvl8pPr>
            <a:lvl9pPr marL="3657600" algn="l" defTabSz="914400" rtl="0" eaLnBrk="1" latinLnBrk="0" hangingPunct="1">
              <a:defRPr sz="4000" kern="1200">
                <a:solidFill>
                  <a:schemeClr val="tx1"/>
                </a:solidFill>
                <a:latin typeface="Arial" charset="0"/>
                <a:ea typeface="ＭＳ Ｐゴシック" pitchFamily="34" charset="-128"/>
                <a:cs typeface="+mn-cs"/>
              </a:defRPr>
            </a:lvl9pPr>
          </a:lstStyle>
          <a:p>
            <a:pPr>
              <a:defRPr/>
            </a:pPr>
            <a:fld id="{EF9C03C7-26B8-4CB6-AD61-7950F1BC0392}" type="slidenum">
              <a:rPr lang="en-US" smtClean="0"/>
              <a:pPr>
                <a:defRPr/>
              </a:pPr>
              <a:t>10</a:t>
            </a:fld>
            <a:endParaRPr lang="en-US" dirty="0"/>
          </a:p>
        </p:txBody>
      </p:sp>
      <p:graphicFrame>
        <p:nvGraphicFramePr>
          <p:cNvPr id="5" name="Table 5">
            <a:extLst>
              <a:ext uri="{FF2B5EF4-FFF2-40B4-BE49-F238E27FC236}">
                <a16:creationId xmlns:a16="http://schemas.microsoft.com/office/drawing/2014/main" id="{CCB3C09B-DD88-14AD-9C51-948CA644A798}"/>
              </a:ext>
            </a:extLst>
          </p:cNvPr>
          <p:cNvGraphicFramePr>
            <a:graphicFrameLocks noGrp="1"/>
          </p:cNvGraphicFramePr>
          <p:nvPr>
            <p:extLst>
              <p:ext uri="{D42A27DB-BD31-4B8C-83A1-F6EECF244321}">
                <p14:modId xmlns:p14="http://schemas.microsoft.com/office/powerpoint/2010/main" val="3211975873"/>
              </p:ext>
            </p:extLst>
          </p:nvPr>
        </p:nvGraphicFramePr>
        <p:xfrm>
          <a:off x="1104900" y="971550"/>
          <a:ext cx="6934200" cy="3962400"/>
        </p:xfrm>
        <a:graphic>
          <a:graphicData uri="http://schemas.openxmlformats.org/drawingml/2006/table">
            <a:tbl>
              <a:tblPr firstRow="1" bandRow="1">
                <a:tableStyleId>{5C22544A-7EE6-4342-B048-85BDC9FD1C3A}</a:tableStyleId>
              </a:tblPr>
              <a:tblGrid>
                <a:gridCol w="770467">
                  <a:extLst>
                    <a:ext uri="{9D8B030D-6E8A-4147-A177-3AD203B41FA5}">
                      <a16:colId xmlns:a16="http://schemas.microsoft.com/office/drawing/2014/main" val="2830815003"/>
                    </a:ext>
                  </a:extLst>
                </a:gridCol>
                <a:gridCol w="6163733">
                  <a:extLst>
                    <a:ext uri="{9D8B030D-6E8A-4147-A177-3AD203B41FA5}">
                      <a16:colId xmlns:a16="http://schemas.microsoft.com/office/drawing/2014/main" val="4003123501"/>
                    </a:ext>
                  </a:extLst>
                </a:gridCol>
              </a:tblGrid>
              <a:tr h="263769">
                <a:tc>
                  <a:txBody>
                    <a:bodyPr/>
                    <a:lstStyle/>
                    <a:p>
                      <a:pPr algn="ctr"/>
                      <a:r>
                        <a:rPr lang="en-US" sz="1400" dirty="0"/>
                        <a:t>Screen</a:t>
                      </a:r>
                    </a:p>
                  </a:txBody>
                  <a:tcPr/>
                </a:tc>
                <a:tc>
                  <a:txBody>
                    <a:bodyPr/>
                    <a:lstStyle/>
                    <a:p>
                      <a:pPr algn="ctr"/>
                      <a:r>
                        <a:rPr lang="en-US" sz="1400" dirty="0"/>
                        <a:t>Description</a:t>
                      </a:r>
                    </a:p>
                  </a:txBody>
                  <a:tcPr/>
                </a:tc>
                <a:extLst>
                  <a:ext uri="{0D108BD9-81ED-4DB2-BD59-A6C34878D82A}">
                    <a16:rowId xmlns:a16="http://schemas.microsoft.com/office/drawing/2014/main" val="1811683353"/>
                  </a:ext>
                </a:extLst>
              </a:tr>
              <a:tr h="263769">
                <a:tc>
                  <a:txBody>
                    <a:bodyPr/>
                    <a:lstStyle/>
                    <a:p>
                      <a:pPr algn="ctr"/>
                      <a:r>
                        <a:rPr lang="en-US" sz="1400" dirty="0"/>
                        <a:t>DCHSR</a:t>
                      </a:r>
                    </a:p>
                  </a:txBody>
                  <a:tcPr/>
                </a:tc>
                <a:tc>
                  <a:txBody>
                    <a:bodyPr/>
                    <a:lstStyle/>
                    <a:p>
                      <a:r>
                        <a:rPr lang="en-US" sz="1400" dirty="0"/>
                        <a:t>STAC Child Search</a:t>
                      </a:r>
                    </a:p>
                  </a:txBody>
                  <a:tcPr/>
                </a:tc>
                <a:extLst>
                  <a:ext uri="{0D108BD9-81ED-4DB2-BD59-A6C34878D82A}">
                    <a16:rowId xmlns:a16="http://schemas.microsoft.com/office/drawing/2014/main" val="2338763666"/>
                  </a:ext>
                </a:extLst>
              </a:tr>
              <a:tr h="263769">
                <a:tc>
                  <a:txBody>
                    <a:bodyPr/>
                    <a:lstStyle/>
                    <a:p>
                      <a:pPr algn="ctr"/>
                      <a:r>
                        <a:rPr lang="en-US" sz="1400" dirty="0"/>
                        <a:t>DQAPP</a:t>
                      </a:r>
                    </a:p>
                  </a:txBody>
                  <a:tcPr/>
                </a:tc>
                <a:tc>
                  <a:txBody>
                    <a:bodyPr/>
                    <a:lstStyle/>
                    <a:p>
                      <a:r>
                        <a:rPr lang="en-US" sz="1400" dirty="0"/>
                        <a:t>Approvals List (agency approvals by year, provider, and placement type)</a:t>
                      </a:r>
                    </a:p>
                  </a:txBody>
                  <a:tcPr/>
                </a:tc>
                <a:extLst>
                  <a:ext uri="{0D108BD9-81ED-4DB2-BD59-A6C34878D82A}">
                    <a16:rowId xmlns:a16="http://schemas.microsoft.com/office/drawing/2014/main" val="1862047728"/>
                  </a:ext>
                </a:extLst>
              </a:tr>
              <a:tr h="263769">
                <a:tc>
                  <a:txBody>
                    <a:bodyPr/>
                    <a:lstStyle/>
                    <a:p>
                      <a:pPr algn="ctr"/>
                      <a:r>
                        <a:rPr lang="en-US" sz="1400" dirty="0"/>
                        <a:t>DQEVL</a:t>
                      </a:r>
                    </a:p>
                  </a:txBody>
                  <a:tcPr/>
                </a:tc>
                <a:tc>
                  <a:txBody>
                    <a:bodyPr/>
                    <a:lstStyle/>
                    <a:p>
                      <a:r>
                        <a:rPr lang="en-US" sz="1400" dirty="0"/>
                        <a:t>STAC Child Evaluation Profile (list of DSEVL records by STAC-ID)</a:t>
                      </a:r>
                    </a:p>
                  </a:txBody>
                  <a:tcPr/>
                </a:tc>
                <a:extLst>
                  <a:ext uri="{0D108BD9-81ED-4DB2-BD59-A6C34878D82A}">
                    <a16:rowId xmlns:a16="http://schemas.microsoft.com/office/drawing/2014/main" val="2254882483"/>
                  </a:ext>
                </a:extLst>
              </a:tr>
              <a:tr h="263769">
                <a:tc>
                  <a:txBody>
                    <a:bodyPr/>
                    <a:lstStyle/>
                    <a:p>
                      <a:pPr algn="ctr"/>
                      <a:r>
                        <a:rPr lang="en-US" sz="1400" dirty="0"/>
                        <a:t>DQCLD</a:t>
                      </a:r>
                    </a:p>
                  </a:txBody>
                  <a:tcPr/>
                </a:tc>
                <a:tc>
                  <a:txBody>
                    <a:bodyPr/>
                    <a:lstStyle/>
                    <a:p>
                      <a:r>
                        <a:rPr lang="en-US" sz="1400" dirty="0"/>
                        <a:t>STAC Child Service Profile (list of DSPRE and DSSEI records by STAC-ID)</a:t>
                      </a:r>
                    </a:p>
                  </a:txBody>
                  <a:tcPr/>
                </a:tc>
                <a:extLst>
                  <a:ext uri="{0D108BD9-81ED-4DB2-BD59-A6C34878D82A}">
                    <a16:rowId xmlns:a16="http://schemas.microsoft.com/office/drawing/2014/main" val="1727349432"/>
                  </a:ext>
                </a:extLst>
              </a:tr>
              <a:tr h="263769">
                <a:tc>
                  <a:txBody>
                    <a:bodyPr/>
                    <a:lstStyle/>
                    <a:p>
                      <a:pPr algn="ctr"/>
                      <a:r>
                        <a:rPr lang="en-US" sz="1400" dirty="0"/>
                        <a:t>DQPR5</a:t>
                      </a:r>
                    </a:p>
                  </a:txBody>
                  <a:tcPr/>
                </a:tc>
                <a:tc>
                  <a:txBody>
                    <a:bodyPr/>
                    <a:lstStyle/>
                    <a:p>
                      <a:r>
                        <a:rPr lang="en-US" sz="1400" dirty="0"/>
                        <a:t>STAC Child Evaluation Print Search (list of STAC-5A reports by STAC-ID)</a:t>
                      </a:r>
                    </a:p>
                  </a:txBody>
                  <a:tcPr/>
                </a:tc>
                <a:extLst>
                  <a:ext uri="{0D108BD9-81ED-4DB2-BD59-A6C34878D82A}">
                    <a16:rowId xmlns:a16="http://schemas.microsoft.com/office/drawing/2014/main" val="2483186060"/>
                  </a:ext>
                </a:extLst>
              </a:tr>
              <a:tr h="263769">
                <a:tc>
                  <a:txBody>
                    <a:bodyPr/>
                    <a:lstStyle/>
                    <a:p>
                      <a:pPr algn="ctr"/>
                      <a:r>
                        <a:rPr lang="en-US" sz="1400" dirty="0"/>
                        <a:t>DQPRT</a:t>
                      </a:r>
                    </a:p>
                  </a:txBody>
                  <a:tcPr/>
                </a:tc>
                <a:tc>
                  <a:txBody>
                    <a:bodyPr/>
                    <a:lstStyle/>
                    <a:p>
                      <a:r>
                        <a:rPr lang="en-US" sz="1400" dirty="0"/>
                        <a:t>STAC Child Print Search (list of STAC-3 reports by STAC-ID)</a:t>
                      </a:r>
                    </a:p>
                  </a:txBody>
                  <a:tcPr/>
                </a:tc>
                <a:extLst>
                  <a:ext uri="{0D108BD9-81ED-4DB2-BD59-A6C34878D82A}">
                    <a16:rowId xmlns:a16="http://schemas.microsoft.com/office/drawing/2014/main" val="3970231190"/>
                  </a:ext>
                </a:extLst>
              </a:tr>
              <a:tr h="263769">
                <a:tc>
                  <a:txBody>
                    <a:bodyPr/>
                    <a:lstStyle/>
                    <a:p>
                      <a:pPr algn="ctr"/>
                      <a:r>
                        <a:rPr lang="en-US" sz="1400" dirty="0"/>
                        <a:t>DQPRG</a:t>
                      </a:r>
                    </a:p>
                  </a:txBody>
                  <a:tcPr/>
                </a:tc>
                <a:tc>
                  <a:txBody>
                    <a:bodyPr/>
                    <a:lstStyle/>
                    <a:p>
                      <a:r>
                        <a:rPr lang="en-US" sz="1400" dirty="0"/>
                        <a:t>Special Education Program Listing (approved programs by provider)</a:t>
                      </a:r>
                    </a:p>
                  </a:txBody>
                  <a:tcPr/>
                </a:tc>
                <a:extLst>
                  <a:ext uri="{0D108BD9-81ED-4DB2-BD59-A6C34878D82A}">
                    <a16:rowId xmlns:a16="http://schemas.microsoft.com/office/drawing/2014/main" val="1130649788"/>
                  </a:ext>
                </a:extLst>
              </a:tr>
              <a:tr h="263769">
                <a:tc>
                  <a:txBody>
                    <a:bodyPr/>
                    <a:lstStyle/>
                    <a:p>
                      <a:pPr algn="ctr"/>
                      <a:r>
                        <a:rPr lang="en-US" sz="1400" dirty="0"/>
                        <a:t>DREVL</a:t>
                      </a:r>
                    </a:p>
                  </a:txBody>
                  <a:tcPr/>
                </a:tc>
                <a:tc>
                  <a:txBody>
                    <a:bodyPr/>
                    <a:lstStyle/>
                    <a:p>
                      <a:r>
                        <a:rPr lang="en-US" sz="1400" dirty="0"/>
                        <a:t>STAC Evaluation AVL Information Page (Evaluation AVL Report)</a:t>
                      </a:r>
                    </a:p>
                  </a:txBody>
                  <a:tcPr/>
                </a:tc>
                <a:extLst>
                  <a:ext uri="{0D108BD9-81ED-4DB2-BD59-A6C34878D82A}">
                    <a16:rowId xmlns:a16="http://schemas.microsoft.com/office/drawing/2014/main" val="4257852049"/>
                  </a:ext>
                </a:extLst>
              </a:tr>
              <a:tr h="263769">
                <a:tc>
                  <a:txBody>
                    <a:bodyPr/>
                    <a:lstStyle/>
                    <a:p>
                      <a:pPr algn="ctr"/>
                      <a:r>
                        <a:rPr lang="en-US" sz="1400" dirty="0"/>
                        <a:t>DLEVL</a:t>
                      </a:r>
                    </a:p>
                  </a:txBody>
                  <a:tcPr/>
                </a:tc>
                <a:tc>
                  <a:txBody>
                    <a:bodyPr/>
                    <a:lstStyle/>
                    <a:p>
                      <a:r>
                        <a:rPr lang="en-US" sz="1400" dirty="0"/>
                        <a:t>4410 Evaluation Payment Ledger Screen (student specific ledger)</a:t>
                      </a:r>
                    </a:p>
                  </a:txBody>
                  <a:tcPr/>
                </a:tc>
                <a:extLst>
                  <a:ext uri="{0D108BD9-81ED-4DB2-BD59-A6C34878D82A}">
                    <a16:rowId xmlns:a16="http://schemas.microsoft.com/office/drawing/2014/main" val="2193848625"/>
                  </a:ext>
                </a:extLst>
              </a:tr>
              <a:tr h="263769">
                <a:tc>
                  <a:txBody>
                    <a:bodyPr/>
                    <a:lstStyle/>
                    <a:p>
                      <a:pPr algn="ctr"/>
                      <a:r>
                        <a:rPr lang="en-US" sz="1400" dirty="0"/>
                        <a:t>DRPRS</a:t>
                      </a:r>
                    </a:p>
                  </a:txBody>
                  <a:tcPr/>
                </a:tc>
                <a:tc>
                  <a:txBody>
                    <a:bodyPr/>
                    <a:lstStyle/>
                    <a:p>
                      <a:r>
                        <a:rPr lang="en-US" sz="1400" dirty="0"/>
                        <a:t>STAC AVL Information Screen (Programs &amp; Services AVL Report)</a:t>
                      </a:r>
                    </a:p>
                  </a:txBody>
                  <a:tcPr/>
                </a:tc>
                <a:extLst>
                  <a:ext uri="{0D108BD9-81ED-4DB2-BD59-A6C34878D82A}">
                    <a16:rowId xmlns:a16="http://schemas.microsoft.com/office/drawing/2014/main" val="2132574098"/>
                  </a:ext>
                </a:extLst>
              </a:tr>
              <a:tr h="263769">
                <a:tc>
                  <a:txBody>
                    <a:bodyPr/>
                    <a:lstStyle/>
                    <a:p>
                      <a:pPr algn="ctr"/>
                      <a:r>
                        <a:rPr lang="en-US" sz="1400" dirty="0"/>
                        <a:t>DLPRS</a:t>
                      </a:r>
                    </a:p>
                  </a:txBody>
                  <a:tcPr/>
                </a:tc>
                <a:tc>
                  <a:txBody>
                    <a:bodyPr/>
                    <a:lstStyle/>
                    <a:p>
                      <a:r>
                        <a:rPr lang="en-US" sz="1400" dirty="0"/>
                        <a:t>Preschool Payment Ledger Screen (student specific ledger)</a:t>
                      </a:r>
                    </a:p>
                  </a:txBody>
                  <a:tcPr/>
                </a:tc>
                <a:extLst>
                  <a:ext uri="{0D108BD9-81ED-4DB2-BD59-A6C34878D82A}">
                    <a16:rowId xmlns:a16="http://schemas.microsoft.com/office/drawing/2014/main" val="3955097559"/>
                  </a:ext>
                </a:extLst>
              </a:tr>
              <a:tr h="263769">
                <a:tc>
                  <a:txBody>
                    <a:bodyPr/>
                    <a:lstStyle/>
                    <a:p>
                      <a:pPr algn="ctr"/>
                      <a:r>
                        <a:rPr lang="en-US" sz="1400" dirty="0"/>
                        <a:t>XTEND</a:t>
                      </a:r>
                    </a:p>
                  </a:txBody>
                  <a:tcPr/>
                </a:tc>
                <a:tc>
                  <a:txBody>
                    <a:bodyPr/>
                    <a:lstStyle/>
                    <a:p>
                      <a:r>
                        <a:rPr lang="en-US" sz="1400" dirty="0"/>
                        <a:t>EFRT Access Renewal/Suspension Screen (super user access only)</a:t>
                      </a:r>
                    </a:p>
                  </a:txBody>
                  <a:tcPr/>
                </a:tc>
                <a:extLst>
                  <a:ext uri="{0D108BD9-81ED-4DB2-BD59-A6C34878D82A}">
                    <a16:rowId xmlns:a16="http://schemas.microsoft.com/office/drawing/2014/main" val="2316312306"/>
                  </a:ext>
                </a:extLst>
              </a:tr>
            </a:tbl>
          </a:graphicData>
        </a:graphic>
      </p:graphicFrame>
    </p:spTree>
    <p:extLst>
      <p:ext uri="{BB962C8B-B14F-4D97-AF65-F5344CB8AC3E}">
        <p14:creationId xmlns:p14="http://schemas.microsoft.com/office/powerpoint/2010/main" val="86564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354664"/>
            <a:ext cx="8686800" cy="722376"/>
          </a:xfrm>
        </p:spPr>
        <p:txBody>
          <a:bodyPr anchor="ctr">
            <a:noAutofit/>
          </a:bodyPr>
          <a:lstStyle/>
          <a:p>
            <a:pPr algn="ctr">
              <a:lnSpc>
                <a:spcPct val="90000"/>
              </a:lnSpc>
            </a:pPr>
            <a:r>
              <a:rPr lang="en-US" altLang="en-US" sz="2800" dirty="0"/>
              <a:t>DMNUP -  Preschool Reimbursement Menu</a:t>
            </a:r>
            <a:endParaRPr lang="en-US" sz="2800" dirty="0"/>
          </a:p>
        </p:txBody>
      </p:sp>
      <p:sp>
        <p:nvSpPr>
          <p:cNvPr id="2" name="Content Placeholder 1">
            <a:extLst>
              <a:ext uri="{FF2B5EF4-FFF2-40B4-BE49-F238E27FC236}">
                <a16:creationId xmlns:a16="http://schemas.microsoft.com/office/drawing/2014/main" id="{0A20721D-9E68-DA96-C048-8C0E9212D0EA}"/>
              </a:ext>
            </a:extLst>
          </p:cNvPr>
          <p:cNvSpPr>
            <a:spLocks noGrp="1"/>
          </p:cNvSpPr>
          <p:nvPr>
            <p:ph sz="half" idx="2"/>
          </p:nvPr>
        </p:nvSpPr>
        <p:spPr>
          <a:xfrm>
            <a:off x="5334000" y="1077040"/>
            <a:ext cx="3583686" cy="3628310"/>
          </a:xfrm>
        </p:spPr>
        <p:txBody>
          <a:bodyPr>
            <a:normAutofit fontScale="92500" lnSpcReduction="20000"/>
          </a:bodyPr>
          <a:lstStyle/>
          <a:p>
            <a:pPr>
              <a:buClr>
                <a:schemeClr val="accent1">
                  <a:lumMod val="50000"/>
                </a:schemeClr>
              </a:buClr>
              <a:buFont typeface="Wingdings" panose="05000000000000000000" pitchFamily="2" charset="2"/>
              <a:buChar char="§"/>
            </a:pPr>
            <a:r>
              <a:rPr lang="en-US" sz="2000" dirty="0"/>
              <a:t>This is the Home Menu for county EFRT users.</a:t>
            </a:r>
          </a:p>
          <a:p>
            <a:pPr>
              <a:buClr>
                <a:schemeClr val="accent1">
                  <a:lumMod val="50000"/>
                </a:schemeClr>
              </a:buClr>
              <a:buFont typeface="Wingdings" panose="05000000000000000000" pitchFamily="2" charset="2"/>
              <a:buChar char="§"/>
            </a:pPr>
            <a:r>
              <a:rPr lang="en-US" sz="2000" dirty="0"/>
              <a:t>The five-character code for the Home Menu is in the upper left-hand corner of the page.</a:t>
            </a:r>
          </a:p>
          <a:p>
            <a:pPr>
              <a:buClr>
                <a:schemeClr val="accent1">
                  <a:lumMod val="50000"/>
                </a:schemeClr>
              </a:buClr>
              <a:buFont typeface="Wingdings" panose="05000000000000000000" pitchFamily="2" charset="2"/>
              <a:buChar char="§"/>
            </a:pPr>
            <a:r>
              <a:rPr lang="en-US" sz="2000" dirty="0"/>
              <a:t>Enter “DMNUP” into “GO TO” box then press enter to get back to this menu.</a:t>
            </a:r>
          </a:p>
          <a:p>
            <a:pPr>
              <a:buClr>
                <a:schemeClr val="accent1">
                  <a:lumMod val="50000"/>
                </a:schemeClr>
              </a:buClr>
              <a:buFont typeface="Wingdings" panose="05000000000000000000" pitchFamily="2" charset="2"/>
              <a:buChar char="§"/>
            </a:pPr>
            <a:r>
              <a:rPr lang="en-US" sz="2000" dirty="0"/>
              <a:t>Select “S” or enter five-character code into “GO TO” box to bring up a specific screen.</a:t>
            </a:r>
          </a:p>
        </p:txBody>
      </p:sp>
      <p:pic>
        <p:nvPicPr>
          <p:cNvPr id="9" name="Content Placeholder 8">
            <a:extLst>
              <a:ext uri="{FF2B5EF4-FFF2-40B4-BE49-F238E27FC236}">
                <a16:creationId xmlns:a16="http://schemas.microsoft.com/office/drawing/2014/main" id="{34E064E0-BD6E-5160-AD38-2518DA6B16A4}"/>
              </a:ext>
            </a:extLst>
          </p:cNvPr>
          <p:cNvPicPr>
            <a:picLocks noGrp="1" noChangeAspect="1"/>
          </p:cNvPicPr>
          <p:nvPr>
            <p:ph sz="half" idx="13"/>
          </p:nvPr>
        </p:nvPicPr>
        <p:blipFill>
          <a:blip r:embed="rId2"/>
          <a:stretch>
            <a:fillRect/>
          </a:stretch>
        </p:blipFill>
        <p:spPr>
          <a:xfrm>
            <a:off x="361335" y="971550"/>
            <a:ext cx="4667865" cy="3886200"/>
          </a:xfrm>
          <a:prstGeom prst="rect">
            <a:avLst/>
          </a:prstGeom>
          <a:noFill/>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765708A3-C5D2-E367-5647-3E6D9AB9B2E1}"/>
              </a:ext>
            </a:extLst>
          </p:cNvPr>
          <p:cNvSpPr/>
          <p:nvPr/>
        </p:nvSpPr>
        <p:spPr bwMode="auto">
          <a:xfrm>
            <a:off x="914400" y="1197864"/>
            <a:ext cx="457200" cy="230886"/>
          </a:xfrm>
          <a:prstGeom prst="rect">
            <a:avLst/>
          </a:prstGeom>
          <a:solidFill>
            <a:schemeClr val="lt1">
              <a:alpha val="0"/>
            </a:schemeClr>
          </a:solidFill>
          <a:ln>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eaLnBrk="0" hangingPunct="0"/>
            <a:endParaRPr lang="en-US" sz="1000" dirty="0">
              <a:latin typeface="Arial" panose="020B0604020202020204" pitchFamily="34" charset="0"/>
              <a:ea typeface="ＭＳ Ｐゴシック"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791977BB-5A2D-6C55-37AE-EF3CD17C4484}"/>
              </a:ext>
            </a:extLst>
          </p:cNvPr>
          <p:cNvCxnSpPr>
            <a:cxnSpLocks/>
          </p:cNvCxnSpPr>
          <p:nvPr/>
        </p:nvCxnSpPr>
        <p:spPr>
          <a:xfrm flipH="1" flipV="1">
            <a:off x="1460090" y="1313307"/>
            <a:ext cx="3950110" cy="420243"/>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40766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354664"/>
            <a:ext cx="8686800" cy="722376"/>
          </a:xfrm>
        </p:spPr>
        <p:txBody>
          <a:bodyPr anchor="ctr">
            <a:noAutofit/>
          </a:bodyPr>
          <a:lstStyle/>
          <a:p>
            <a:pPr algn="ctr">
              <a:lnSpc>
                <a:spcPct val="90000"/>
              </a:lnSpc>
            </a:pPr>
            <a:r>
              <a:rPr lang="en-US" altLang="en-US" sz="2800" dirty="0"/>
              <a:t>DMNVP -  Preschool Online AVL Processing Menu</a:t>
            </a:r>
            <a:endParaRPr lang="en-US" sz="2800" dirty="0"/>
          </a:p>
        </p:txBody>
      </p:sp>
      <p:sp>
        <p:nvSpPr>
          <p:cNvPr id="2" name="Content Placeholder 1">
            <a:extLst>
              <a:ext uri="{FF2B5EF4-FFF2-40B4-BE49-F238E27FC236}">
                <a16:creationId xmlns:a16="http://schemas.microsoft.com/office/drawing/2014/main" id="{0A20721D-9E68-DA96-C048-8C0E9212D0EA}"/>
              </a:ext>
            </a:extLst>
          </p:cNvPr>
          <p:cNvSpPr>
            <a:spLocks noGrp="1"/>
          </p:cNvSpPr>
          <p:nvPr>
            <p:ph sz="half" idx="2"/>
          </p:nvPr>
        </p:nvSpPr>
        <p:spPr>
          <a:xfrm>
            <a:off x="5331655" y="958873"/>
            <a:ext cx="3583745" cy="3898877"/>
          </a:xfrm>
        </p:spPr>
        <p:txBody>
          <a:bodyPr>
            <a:normAutofit fontScale="25000" lnSpcReduction="20000"/>
          </a:bodyPr>
          <a:lstStyle/>
          <a:p>
            <a:pPr>
              <a:buClr>
                <a:schemeClr val="accent1">
                  <a:lumMod val="50000"/>
                </a:schemeClr>
              </a:buClr>
              <a:buFont typeface="Wingdings" panose="05000000000000000000" pitchFamily="2" charset="2"/>
              <a:buChar char="§"/>
            </a:pPr>
            <a:r>
              <a:rPr lang="en-US" sz="6400" dirty="0"/>
              <a:t>This is the Menu that contains the screens associated with Preschool AVL processing.</a:t>
            </a:r>
          </a:p>
          <a:p>
            <a:pPr>
              <a:buClr>
                <a:schemeClr val="accent1">
                  <a:lumMod val="50000"/>
                </a:schemeClr>
              </a:buClr>
              <a:buFont typeface="Wingdings" panose="05000000000000000000" pitchFamily="2" charset="2"/>
              <a:buChar char="§"/>
            </a:pPr>
            <a:r>
              <a:rPr lang="en-US" sz="6400" dirty="0"/>
              <a:t>The five-character code for this menu is in the upper left-hand corner of the page.</a:t>
            </a:r>
          </a:p>
          <a:p>
            <a:pPr>
              <a:buClr>
                <a:schemeClr val="accent1">
                  <a:lumMod val="50000"/>
                </a:schemeClr>
              </a:buClr>
              <a:buFont typeface="Wingdings" panose="05000000000000000000" pitchFamily="2" charset="2"/>
              <a:buChar char="§"/>
            </a:pPr>
            <a:r>
              <a:rPr lang="en-US" sz="6400" dirty="0"/>
              <a:t>Select “S” on DMVUP Home Menu or enter “DMNVP” into “GO TO” box then press enter to bring up this menu.</a:t>
            </a:r>
          </a:p>
          <a:p>
            <a:pPr>
              <a:buClr>
                <a:schemeClr val="accent1">
                  <a:lumMod val="50000"/>
                </a:schemeClr>
              </a:buClr>
              <a:buFont typeface="Wingdings" panose="05000000000000000000" pitchFamily="2" charset="2"/>
              <a:buChar char="§"/>
            </a:pPr>
            <a:r>
              <a:rPr lang="en-US" sz="6400" dirty="0"/>
              <a:t>Select “S” or enter five-character code into “GO TO” box to open a specific screen.</a:t>
            </a:r>
          </a:p>
          <a:p>
            <a:pPr>
              <a:buClr>
                <a:schemeClr val="accent1">
                  <a:lumMod val="50000"/>
                </a:schemeClr>
              </a:buClr>
              <a:buFont typeface="Wingdings" panose="05000000000000000000" pitchFamily="2" charset="2"/>
              <a:buChar char="§"/>
            </a:pPr>
            <a:r>
              <a:rPr lang="en-US" sz="6400" dirty="0"/>
              <a:t>Both Online and FTP verification counties should be reviewing processed AVL info via “DR” screens as well as student specific ledger records via      “DL” screens.</a:t>
            </a:r>
          </a:p>
          <a:p>
            <a:pPr>
              <a:buClr>
                <a:schemeClr val="accent1">
                  <a:lumMod val="50000"/>
                </a:schemeClr>
              </a:buClr>
              <a:buFont typeface="Wingdings" panose="05000000000000000000" pitchFamily="2" charset="2"/>
              <a:buChar char="§"/>
            </a:pPr>
            <a:endParaRPr lang="en-US" sz="2000" dirty="0"/>
          </a:p>
        </p:txBody>
      </p:sp>
      <p:sp>
        <p:nvSpPr>
          <p:cNvPr id="10" name="Rectangle 9">
            <a:extLst>
              <a:ext uri="{FF2B5EF4-FFF2-40B4-BE49-F238E27FC236}">
                <a16:creationId xmlns:a16="http://schemas.microsoft.com/office/drawing/2014/main" id="{765708A3-C5D2-E367-5647-3E6D9AB9B2E1}"/>
              </a:ext>
            </a:extLst>
          </p:cNvPr>
          <p:cNvSpPr/>
          <p:nvPr/>
        </p:nvSpPr>
        <p:spPr bwMode="auto">
          <a:xfrm>
            <a:off x="914400" y="1197864"/>
            <a:ext cx="457200" cy="230886"/>
          </a:xfrm>
          <a:prstGeom prst="rect">
            <a:avLst/>
          </a:prstGeom>
          <a:solidFill>
            <a:schemeClr val="lt1">
              <a:alpha val="0"/>
            </a:schemeClr>
          </a:solidFill>
          <a:ln>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eaLnBrk="0" hangingPunct="0"/>
            <a:endParaRPr lang="en-US" sz="1000" dirty="0">
              <a:latin typeface="Arial" panose="020B0604020202020204" pitchFamily="34" charset="0"/>
              <a:ea typeface="ＭＳ Ｐゴシック" charset="0"/>
              <a:cs typeface="Arial" panose="020B0604020202020204" pitchFamily="34" charset="0"/>
            </a:endParaRPr>
          </a:p>
        </p:txBody>
      </p:sp>
      <p:pic>
        <p:nvPicPr>
          <p:cNvPr id="5" name="Content Placeholder 4">
            <a:extLst>
              <a:ext uri="{FF2B5EF4-FFF2-40B4-BE49-F238E27FC236}">
                <a16:creationId xmlns:a16="http://schemas.microsoft.com/office/drawing/2014/main" id="{9BB30B18-7FC8-A067-0312-C020212F28E5}"/>
              </a:ext>
            </a:extLst>
          </p:cNvPr>
          <p:cNvPicPr>
            <a:picLocks noGrp="1" noChangeAspect="1"/>
          </p:cNvPicPr>
          <p:nvPr>
            <p:ph sz="half" idx="13"/>
          </p:nvPr>
        </p:nvPicPr>
        <p:blipFill>
          <a:blip r:embed="rId2"/>
          <a:stretch>
            <a:fillRect/>
          </a:stretch>
        </p:blipFill>
        <p:spPr>
          <a:xfrm>
            <a:off x="381001" y="958873"/>
            <a:ext cx="4648200" cy="3898877"/>
          </a:xfrm>
          <a:prstGeom prst="rect">
            <a:avLst/>
          </a:prstGeom>
          <a:effectLst>
            <a:outerShdw blurRad="63500" sx="102000" sy="102000" algn="ctr" rotWithShape="0">
              <a:prstClr val="black">
                <a:alpha val="40000"/>
              </a:prstClr>
            </a:outerShdw>
          </a:effectLst>
        </p:spPr>
      </p:pic>
      <p:cxnSp>
        <p:nvCxnSpPr>
          <p:cNvPr id="12" name="Straight Arrow Connector 11">
            <a:extLst>
              <a:ext uri="{FF2B5EF4-FFF2-40B4-BE49-F238E27FC236}">
                <a16:creationId xmlns:a16="http://schemas.microsoft.com/office/drawing/2014/main" id="{791977BB-5A2D-6C55-37AE-EF3CD17C4484}"/>
              </a:ext>
            </a:extLst>
          </p:cNvPr>
          <p:cNvCxnSpPr>
            <a:cxnSpLocks/>
          </p:cNvCxnSpPr>
          <p:nvPr/>
        </p:nvCxnSpPr>
        <p:spPr>
          <a:xfrm flipH="1" flipV="1">
            <a:off x="1460090" y="1313307"/>
            <a:ext cx="3950110" cy="367942"/>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7" name="Rectangle 6">
            <a:extLst>
              <a:ext uri="{FF2B5EF4-FFF2-40B4-BE49-F238E27FC236}">
                <a16:creationId xmlns:a16="http://schemas.microsoft.com/office/drawing/2014/main" id="{BEC5C753-895A-1D4D-750D-7FCDF0C92849}"/>
              </a:ext>
            </a:extLst>
          </p:cNvPr>
          <p:cNvSpPr/>
          <p:nvPr/>
        </p:nvSpPr>
        <p:spPr bwMode="auto">
          <a:xfrm>
            <a:off x="990600" y="1197864"/>
            <a:ext cx="457200" cy="230886"/>
          </a:xfrm>
          <a:prstGeom prst="rect">
            <a:avLst/>
          </a:prstGeom>
          <a:solidFill>
            <a:schemeClr val="lt1">
              <a:alpha val="0"/>
            </a:schemeClr>
          </a:solidFill>
          <a:ln>
            <a:headEnd/>
            <a:tailEnd/>
          </a:ln>
        </p:spPr>
        <p:style>
          <a:lnRef idx="2">
            <a:schemeClr val="accent2"/>
          </a:lnRef>
          <a:fillRef idx="1">
            <a:schemeClr val="lt1"/>
          </a:fillRef>
          <a:effectRef idx="0">
            <a:schemeClr val="accent2"/>
          </a:effectRef>
          <a:fontRef idx="minor">
            <a:schemeClr val="dk1"/>
          </a:fontRef>
        </p:style>
        <p:txBody>
          <a:bodyPr rtlCol="0" anchor="ctr">
            <a:spAutoFit/>
          </a:bodyPr>
          <a:lstStyle/>
          <a:p>
            <a:pPr algn="ctr" eaLnBrk="0" hangingPunct="0"/>
            <a:endParaRPr lang="en-US" sz="100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596766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28600" y="209550"/>
            <a:ext cx="8686800" cy="1219200"/>
          </a:xfrm>
        </p:spPr>
        <p:txBody>
          <a:bodyPr>
            <a:normAutofit/>
          </a:bodyPr>
          <a:lstStyle/>
          <a:p>
            <a:pPr eaLnBrk="1" hangingPunct="1"/>
            <a:r>
              <a:rPr lang="en-US" altLang="en-US" sz="3200" dirty="0">
                <a:solidFill>
                  <a:schemeClr val="tx2">
                    <a:lumMod val="75000"/>
                  </a:schemeClr>
                </a:solidFill>
              </a:rPr>
              <a:t>PRESCHOOL PROCESSING</a:t>
            </a:r>
            <a:br>
              <a:rPr lang="en-US" altLang="en-US" sz="3600" dirty="0">
                <a:solidFill>
                  <a:schemeClr val="tx2">
                    <a:lumMod val="75000"/>
                  </a:schemeClr>
                </a:solidFill>
              </a:rPr>
            </a:br>
            <a:r>
              <a:rPr lang="en-US" altLang="en-US" sz="2800" dirty="0">
                <a:solidFill>
                  <a:schemeClr val="tx2">
                    <a:lumMod val="75000"/>
                  </a:schemeClr>
                </a:solidFill>
              </a:rPr>
              <a:t>School District Role</a:t>
            </a:r>
          </a:p>
        </p:txBody>
      </p:sp>
      <p:sp>
        <p:nvSpPr>
          <p:cNvPr id="5" name="Rectangle 4"/>
          <p:cNvSpPr/>
          <p:nvPr/>
        </p:nvSpPr>
        <p:spPr>
          <a:xfrm>
            <a:off x="304800" y="1352550"/>
            <a:ext cx="8534400" cy="3508653"/>
          </a:xfrm>
          <a:prstGeom prst="rect">
            <a:avLst/>
          </a:prstGeom>
        </p:spPr>
        <p:txBody>
          <a:bodyPr wrap="square">
            <a:spAutoFit/>
          </a:bodyPr>
          <a:lstStyle/>
          <a:p>
            <a:pPr marL="342900" lvl="0" indent="-342900">
              <a:lnSpc>
                <a:spcPct val="90000"/>
              </a:lnSpc>
              <a:spcBef>
                <a:spcPct val="20000"/>
              </a:spcBef>
              <a:buClr>
                <a:schemeClr val="accent1">
                  <a:lumMod val="50000"/>
                </a:schemeClr>
              </a:buClr>
              <a:buSzPct val="75000"/>
              <a:buFont typeface="Wingdings" panose="05000000000000000000" pitchFamily="2" charset="2"/>
              <a:buChar char="q"/>
            </a:pPr>
            <a:r>
              <a:rPr lang="en-US" altLang="en-US" sz="2000" kern="0" dirty="0">
                <a:solidFill>
                  <a:srgbClr val="000000"/>
                </a:solidFill>
                <a:latin typeface="Arial"/>
                <a:ea typeface="+mn-ea"/>
              </a:rPr>
              <a:t>STAC approval forms are created by school districts based on the student’s IEP.</a:t>
            </a:r>
          </a:p>
          <a:p>
            <a:pPr marL="342900" lvl="0" indent="-342900">
              <a:lnSpc>
                <a:spcPct val="90000"/>
              </a:lnSpc>
              <a:spcBef>
                <a:spcPct val="20000"/>
              </a:spcBef>
              <a:buClr>
                <a:schemeClr val="accent1">
                  <a:lumMod val="50000"/>
                </a:schemeClr>
              </a:buClr>
              <a:buSzPct val="75000"/>
              <a:buFont typeface="Wingdings" panose="05000000000000000000" pitchFamily="2" charset="2"/>
              <a:buChar char="q"/>
            </a:pPr>
            <a:endParaRPr lang="en-US" altLang="en-US" sz="2000" kern="0" dirty="0">
              <a:solidFill>
                <a:srgbClr val="000000"/>
              </a:solidFill>
              <a:latin typeface="Arial"/>
              <a:ea typeface="+mn-ea"/>
            </a:endParaRPr>
          </a:p>
          <a:p>
            <a:pPr marL="342900" lvl="0" indent="-342900">
              <a:lnSpc>
                <a:spcPct val="90000"/>
              </a:lnSpc>
              <a:spcBef>
                <a:spcPct val="20000"/>
              </a:spcBef>
              <a:buClr>
                <a:schemeClr val="accent1">
                  <a:lumMod val="50000"/>
                </a:schemeClr>
              </a:buClr>
              <a:buSzPct val="75000"/>
              <a:buFont typeface="Wingdings" panose="05000000000000000000" pitchFamily="2" charset="2"/>
              <a:buChar char="q"/>
            </a:pPr>
            <a:r>
              <a:rPr lang="en-US" altLang="en-US" sz="2000" kern="0" dirty="0">
                <a:solidFill>
                  <a:srgbClr val="000000"/>
                </a:solidFill>
                <a:latin typeface="Arial"/>
                <a:ea typeface="+mn-ea"/>
              </a:rPr>
              <a:t>There are separate STAC forms for Preschool Services (STAC-1) and Preschool Evaluations (STAC-5).</a:t>
            </a:r>
          </a:p>
          <a:p>
            <a:pPr marL="342900" lvl="0" indent="-342900">
              <a:lnSpc>
                <a:spcPct val="90000"/>
              </a:lnSpc>
              <a:spcBef>
                <a:spcPct val="20000"/>
              </a:spcBef>
              <a:buClr>
                <a:schemeClr val="accent1">
                  <a:lumMod val="50000"/>
                </a:schemeClr>
              </a:buClr>
              <a:buSzPct val="75000"/>
              <a:buFont typeface="Wingdings" panose="05000000000000000000" pitchFamily="2" charset="2"/>
              <a:buChar char="q"/>
            </a:pPr>
            <a:endParaRPr lang="en-US" altLang="en-US" sz="2000" kern="0" dirty="0">
              <a:solidFill>
                <a:srgbClr val="000000"/>
              </a:solidFill>
              <a:latin typeface="Arial"/>
              <a:ea typeface="+mn-ea"/>
            </a:endParaRPr>
          </a:p>
          <a:p>
            <a:pPr marL="342900" lvl="0" indent="-342900">
              <a:lnSpc>
                <a:spcPct val="90000"/>
              </a:lnSpc>
              <a:spcBef>
                <a:spcPct val="20000"/>
              </a:spcBef>
              <a:buClr>
                <a:schemeClr val="accent1">
                  <a:lumMod val="50000"/>
                </a:schemeClr>
              </a:buClr>
              <a:buSzPct val="75000"/>
              <a:buFont typeface="Wingdings" panose="05000000000000000000" pitchFamily="2" charset="2"/>
              <a:buChar char="q"/>
            </a:pPr>
            <a:r>
              <a:rPr lang="en-US" altLang="en-US" sz="2000" kern="0" dirty="0">
                <a:solidFill>
                  <a:srgbClr val="000000"/>
                </a:solidFill>
                <a:latin typeface="Arial"/>
                <a:ea typeface="+mn-ea"/>
              </a:rPr>
              <a:t>Paper STAC forms are completed and forwarded to the district’s respective county.</a:t>
            </a:r>
          </a:p>
          <a:p>
            <a:pPr marL="342900" lvl="0" indent="-342900">
              <a:lnSpc>
                <a:spcPct val="90000"/>
              </a:lnSpc>
              <a:spcBef>
                <a:spcPct val="20000"/>
              </a:spcBef>
              <a:buClr>
                <a:schemeClr val="accent1">
                  <a:lumMod val="50000"/>
                </a:schemeClr>
              </a:buClr>
              <a:buSzPct val="75000"/>
              <a:buFont typeface="Wingdings" panose="05000000000000000000" pitchFamily="2" charset="2"/>
              <a:buChar char="q"/>
            </a:pPr>
            <a:endParaRPr lang="en-US" altLang="en-US" sz="2000" kern="0" dirty="0">
              <a:solidFill>
                <a:srgbClr val="000000"/>
              </a:solidFill>
              <a:latin typeface="Arial"/>
              <a:ea typeface="+mn-ea"/>
            </a:endParaRPr>
          </a:p>
          <a:p>
            <a:pPr marL="342900" lvl="0" indent="-342900">
              <a:lnSpc>
                <a:spcPct val="90000"/>
              </a:lnSpc>
              <a:spcBef>
                <a:spcPct val="20000"/>
              </a:spcBef>
              <a:buClr>
                <a:schemeClr val="accent1">
                  <a:lumMod val="50000"/>
                </a:schemeClr>
              </a:buClr>
              <a:buSzPct val="75000"/>
              <a:buFont typeface="Wingdings" panose="05000000000000000000" pitchFamily="2" charset="2"/>
              <a:buChar char="q"/>
            </a:pPr>
            <a:r>
              <a:rPr lang="en-US" altLang="en-US" sz="2000" kern="0" dirty="0">
                <a:solidFill>
                  <a:srgbClr val="000000"/>
                </a:solidFill>
                <a:latin typeface="Arial"/>
                <a:ea typeface="+mn-ea"/>
              </a:rPr>
              <a:t>School district submits a signed STAC-3 to the county for all     revisions to preschool approvals.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228600" y="209550"/>
            <a:ext cx="8686800" cy="1219200"/>
          </a:xfrm>
        </p:spPr>
        <p:txBody>
          <a:bodyPr>
            <a:noAutofit/>
          </a:bodyPr>
          <a:lstStyle/>
          <a:p>
            <a:pPr algn="ctr">
              <a:defRPr/>
            </a:pPr>
            <a:r>
              <a:rPr lang="en-US" altLang="en-US" sz="3200" dirty="0">
                <a:ea typeface="ＭＳ Ｐゴシック" pitchFamily="34" charset="-128"/>
              </a:rPr>
              <a:t>PRESCHOOL PROCESSING</a:t>
            </a:r>
            <a:br>
              <a:rPr lang="en-US" altLang="en-US" sz="3200" dirty="0">
                <a:ea typeface="ＭＳ Ｐゴシック" pitchFamily="34" charset="-128"/>
              </a:rPr>
            </a:br>
            <a:r>
              <a:rPr lang="en-US" altLang="en-US" sz="2800" dirty="0">
                <a:ea typeface="ＭＳ Ｐゴシック" pitchFamily="34" charset="-128"/>
              </a:rPr>
              <a:t>School District Role</a:t>
            </a:r>
          </a:p>
        </p:txBody>
      </p:sp>
      <p:sp>
        <p:nvSpPr>
          <p:cNvPr id="3" name="Rectangle 2"/>
          <p:cNvSpPr/>
          <p:nvPr/>
        </p:nvSpPr>
        <p:spPr>
          <a:xfrm>
            <a:off x="304800" y="1504950"/>
            <a:ext cx="8534400" cy="2886944"/>
          </a:xfrm>
          <a:prstGeom prst="rect">
            <a:avLst/>
          </a:prstGeom>
        </p:spPr>
        <p:txBody>
          <a:bodyPr wrap="square">
            <a:spAutoFit/>
          </a:bodyPr>
          <a:lstStyle/>
          <a:p>
            <a:pPr lvl="0">
              <a:lnSpc>
                <a:spcPct val="90000"/>
              </a:lnSpc>
              <a:spcBef>
                <a:spcPct val="20000"/>
              </a:spcBef>
              <a:buClr>
                <a:srgbClr val="00007D"/>
              </a:buClr>
              <a:buSzPct val="75000"/>
              <a:defRPr/>
            </a:pPr>
            <a:r>
              <a:rPr lang="en-US" altLang="en-US" sz="2000" kern="0" dirty="0">
                <a:solidFill>
                  <a:srgbClr val="000000"/>
                </a:solidFill>
                <a:latin typeface="Arial"/>
                <a:ea typeface="+mn-ea"/>
              </a:rPr>
              <a:t>The CPSE is required to report whether service provider also conducted the most recent evaluation.</a:t>
            </a:r>
          </a:p>
          <a:p>
            <a:pPr marL="342900" lvl="0" indent="-342900">
              <a:lnSpc>
                <a:spcPct val="90000"/>
              </a:lnSpc>
              <a:spcBef>
                <a:spcPct val="20000"/>
              </a:spcBef>
              <a:buClr>
                <a:srgbClr val="00007D"/>
              </a:buClr>
              <a:buSzPct val="75000"/>
              <a:buFont typeface="Wingdings" pitchFamily="2" charset="2"/>
              <a:buChar char="n"/>
              <a:defRPr/>
            </a:pPr>
            <a:endParaRPr lang="en-US" altLang="en-US" sz="900" kern="0" dirty="0">
              <a:solidFill>
                <a:srgbClr val="000000"/>
              </a:solidFill>
              <a:latin typeface="Arial"/>
              <a:ea typeface="+mn-ea"/>
            </a:endParaRPr>
          </a:p>
          <a:p>
            <a:pPr marL="800100" lvl="1" indent="-342900">
              <a:lnSpc>
                <a:spcPct val="90000"/>
              </a:lnSpc>
              <a:spcBef>
                <a:spcPct val="20000"/>
              </a:spcBef>
              <a:buClr>
                <a:schemeClr val="accent1">
                  <a:lumMod val="50000"/>
                </a:schemeClr>
              </a:buClr>
              <a:buSzPct val="75000"/>
              <a:buFont typeface="Wingdings" panose="05000000000000000000" pitchFamily="2" charset="2"/>
              <a:buChar char="q"/>
              <a:defRPr/>
            </a:pPr>
            <a:r>
              <a:rPr lang="en-US" altLang="en-US" sz="2000" kern="0" dirty="0">
                <a:solidFill>
                  <a:srgbClr val="000000"/>
                </a:solidFill>
                <a:latin typeface="Arial"/>
                <a:ea typeface="+mn-ea"/>
              </a:rPr>
              <a:t>Applies to center-based class (special class and SCIS) and SEIS placements – does not apply to related services.</a:t>
            </a:r>
          </a:p>
          <a:p>
            <a:pPr marL="342900" lvl="0" indent="-342900">
              <a:lnSpc>
                <a:spcPct val="90000"/>
              </a:lnSpc>
              <a:spcBef>
                <a:spcPct val="20000"/>
              </a:spcBef>
              <a:buClr>
                <a:schemeClr val="accent1">
                  <a:lumMod val="50000"/>
                </a:schemeClr>
              </a:buClr>
              <a:buSzPct val="75000"/>
              <a:buFont typeface="Wingdings" panose="05000000000000000000" pitchFamily="2" charset="2"/>
              <a:buChar char="q"/>
              <a:defRPr/>
            </a:pPr>
            <a:endParaRPr lang="en-US" altLang="en-US" sz="900" kern="0" dirty="0">
              <a:solidFill>
                <a:srgbClr val="000000"/>
              </a:solidFill>
              <a:latin typeface="Arial"/>
              <a:ea typeface="+mn-ea"/>
            </a:endParaRPr>
          </a:p>
          <a:p>
            <a:pPr marL="800100" lvl="1" indent="-342900">
              <a:lnSpc>
                <a:spcPct val="90000"/>
              </a:lnSpc>
              <a:spcBef>
                <a:spcPct val="20000"/>
              </a:spcBef>
              <a:buClr>
                <a:schemeClr val="accent1">
                  <a:lumMod val="50000"/>
                </a:schemeClr>
              </a:buClr>
              <a:buSzPct val="75000"/>
              <a:buFont typeface="Wingdings" panose="05000000000000000000" pitchFamily="2" charset="2"/>
              <a:buChar char="q"/>
              <a:defRPr/>
            </a:pPr>
            <a:r>
              <a:rPr lang="en-US" altLang="en-US" sz="2000" kern="0" dirty="0">
                <a:solidFill>
                  <a:srgbClr val="000000"/>
                </a:solidFill>
                <a:latin typeface="Arial"/>
                <a:ea typeface="+mn-ea"/>
              </a:rPr>
              <a:t>District includes answer on STAC-1 submitted to county.</a:t>
            </a:r>
          </a:p>
          <a:p>
            <a:pPr marL="342900" lvl="0" indent="-342900">
              <a:lnSpc>
                <a:spcPct val="90000"/>
              </a:lnSpc>
              <a:spcBef>
                <a:spcPct val="20000"/>
              </a:spcBef>
              <a:buClr>
                <a:schemeClr val="accent1">
                  <a:lumMod val="50000"/>
                </a:schemeClr>
              </a:buClr>
              <a:buSzPct val="75000"/>
              <a:buFont typeface="Wingdings" panose="05000000000000000000" pitchFamily="2" charset="2"/>
              <a:buChar char="q"/>
              <a:defRPr/>
            </a:pPr>
            <a:endParaRPr lang="en-US" altLang="en-US" sz="900" kern="0" dirty="0">
              <a:solidFill>
                <a:srgbClr val="000000"/>
              </a:solidFill>
              <a:latin typeface="Arial"/>
              <a:ea typeface="+mn-ea"/>
            </a:endParaRPr>
          </a:p>
          <a:p>
            <a:pPr marL="800100" lvl="1" indent="-342900">
              <a:lnSpc>
                <a:spcPct val="90000"/>
              </a:lnSpc>
              <a:spcBef>
                <a:spcPct val="20000"/>
              </a:spcBef>
              <a:buClr>
                <a:schemeClr val="accent1">
                  <a:lumMod val="50000"/>
                </a:schemeClr>
              </a:buClr>
              <a:buSzPct val="75000"/>
              <a:buFont typeface="Wingdings" panose="05000000000000000000" pitchFamily="2" charset="2"/>
              <a:buChar char="q"/>
              <a:defRPr/>
            </a:pPr>
            <a:r>
              <a:rPr lang="en-US" altLang="en-US" sz="2000" kern="0" dirty="0">
                <a:solidFill>
                  <a:srgbClr val="000000"/>
                </a:solidFill>
                <a:latin typeface="Arial"/>
                <a:ea typeface="+mn-ea"/>
              </a:rPr>
              <a:t>County submits to SED with reimbursement approval request.</a:t>
            </a:r>
          </a:p>
          <a:p>
            <a:pPr marL="342900" lvl="0" indent="-342900">
              <a:lnSpc>
                <a:spcPct val="90000"/>
              </a:lnSpc>
              <a:spcBef>
                <a:spcPct val="20000"/>
              </a:spcBef>
              <a:buClr>
                <a:schemeClr val="accent1">
                  <a:lumMod val="50000"/>
                </a:schemeClr>
              </a:buClr>
              <a:buSzPct val="75000"/>
              <a:buFont typeface="Wingdings" panose="05000000000000000000" pitchFamily="2" charset="2"/>
              <a:buChar char="q"/>
              <a:defRPr/>
            </a:pPr>
            <a:endParaRPr lang="en-US" altLang="en-US" sz="900" kern="0" dirty="0">
              <a:solidFill>
                <a:srgbClr val="000000"/>
              </a:solidFill>
              <a:latin typeface="Arial"/>
              <a:ea typeface="+mn-ea"/>
            </a:endParaRPr>
          </a:p>
          <a:p>
            <a:pPr marL="800100" lvl="1" indent="-342900">
              <a:lnSpc>
                <a:spcPct val="90000"/>
              </a:lnSpc>
              <a:spcBef>
                <a:spcPct val="20000"/>
              </a:spcBef>
              <a:buClr>
                <a:schemeClr val="accent1">
                  <a:lumMod val="50000"/>
                </a:schemeClr>
              </a:buClr>
              <a:buSzPct val="75000"/>
              <a:buFont typeface="Wingdings" panose="05000000000000000000" pitchFamily="2" charset="2"/>
              <a:buChar char="q"/>
              <a:defRPr/>
            </a:pPr>
            <a:r>
              <a:rPr lang="en-US" altLang="en-US" sz="2000" kern="0" dirty="0">
                <a:solidFill>
                  <a:srgbClr val="000000"/>
                </a:solidFill>
                <a:latin typeface="Arial"/>
                <a:ea typeface="+mn-ea"/>
              </a:rPr>
              <a:t>Answer of “Y” or “N” does not affect approval but must be included.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8686800" cy="1219200"/>
          </a:xfrm>
        </p:spPr>
        <p:txBody>
          <a:bodyPr>
            <a:noAutofit/>
          </a:bodyPr>
          <a:lstStyle/>
          <a:p>
            <a:pPr algn="ctr"/>
            <a:r>
              <a:rPr lang="en-US" altLang="en-US" sz="3200" dirty="0">
                <a:solidFill>
                  <a:schemeClr val="tx2">
                    <a:lumMod val="75000"/>
                  </a:schemeClr>
                </a:solidFill>
              </a:rPr>
              <a:t>PRESCHOOL PROCESSING</a:t>
            </a:r>
            <a:br>
              <a:rPr lang="en-US" altLang="en-US" sz="3200" dirty="0">
                <a:solidFill>
                  <a:schemeClr val="tx2">
                    <a:lumMod val="75000"/>
                  </a:schemeClr>
                </a:solidFill>
              </a:rPr>
            </a:br>
            <a:r>
              <a:rPr lang="en-US" altLang="en-US" sz="2800" dirty="0">
                <a:solidFill>
                  <a:schemeClr val="tx2">
                    <a:lumMod val="75000"/>
                  </a:schemeClr>
                </a:solidFill>
              </a:rPr>
              <a:t>County Role</a:t>
            </a:r>
            <a:endParaRPr lang="en-US" sz="2800" dirty="0">
              <a:solidFill>
                <a:schemeClr val="tx2">
                  <a:lumMod val="75000"/>
                </a:schemeClr>
              </a:solidFill>
            </a:endParaRPr>
          </a:p>
        </p:txBody>
      </p:sp>
      <p:sp>
        <p:nvSpPr>
          <p:cNvPr id="6" name="Rectangle 5"/>
          <p:cNvSpPr/>
          <p:nvPr/>
        </p:nvSpPr>
        <p:spPr>
          <a:xfrm>
            <a:off x="304800" y="1352550"/>
            <a:ext cx="8534400" cy="3887218"/>
          </a:xfrm>
          <a:prstGeom prst="rect">
            <a:avLst/>
          </a:prstGeom>
        </p:spPr>
        <p:txBody>
          <a:bodyPr wrap="square">
            <a:spAutoFit/>
          </a:bodyPr>
          <a:lstStyle/>
          <a:p>
            <a:pPr marL="342900" lvl="0" indent="-342900">
              <a:spcBef>
                <a:spcPct val="20000"/>
              </a:spcBef>
              <a:buClr>
                <a:schemeClr val="accent1">
                  <a:lumMod val="50000"/>
                </a:schemeClr>
              </a:buClr>
              <a:buSzPct val="75000"/>
              <a:buFont typeface="Wingdings" panose="05000000000000000000" pitchFamily="2" charset="2"/>
              <a:buChar char="q"/>
            </a:pPr>
            <a:r>
              <a:rPr lang="en-US" altLang="en-US" sz="1700" kern="0" dirty="0">
                <a:solidFill>
                  <a:srgbClr val="000000"/>
                </a:solidFill>
                <a:latin typeface="Arial"/>
                <a:ea typeface="+mn-ea"/>
              </a:rPr>
              <a:t>Counties review and approve STAC forms submitted by School Districts.</a:t>
            </a:r>
          </a:p>
          <a:p>
            <a:pPr marL="342900" lvl="0" indent="-342900">
              <a:spcBef>
                <a:spcPct val="20000"/>
              </a:spcBef>
              <a:buClr>
                <a:schemeClr val="accent1">
                  <a:lumMod val="50000"/>
                </a:schemeClr>
              </a:buClr>
              <a:buSzPct val="75000"/>
              <a:buFont typeface="Wingdings" panose="05000000000000000000" pitchFamily="2" charset="2"/>
              <a:buChar char="q"/>
            </a:pPr>
            <a:endParaRPr lang="en-US" altLang="en-US" sz="600" kern="0" dirty="0">
              <a:solidFill>
                <a:srgbClr val="000000"/>
              </a:solidFill>
              <a:latin typeface="Arial"/>
              <a:ea typeface="+mn-ea"/>
            </a:endParaRPr>
          </a:p>
          <a:p>
            <a:pPr marL="342900" lvl="0" indent="-342900">
              <a:spcBef>
                <a:spcPct val="20000"/>
              </a:spcBef>
              <a:buClr>
                <a:schemeClr val="accent1">
                  <a:lumMod val="50000"/>
                </a:schemeClr>
              </a:buClr>
              <a:buSzPct val="75000"/>
              <a:buFont typeface="Wingdings" panose="05000000000000000000" pitchFamily="2" charset="2"/>
              <a:buChar char="q"/>
            </a:pPr>
            <a:r>
              <a:rPr lang="en-US" sz="1700" dirty="0"/>
              <a:t>Annually, each county is responsible to receive a signature authorization form from each of their individual school districts.  A reminder is sent out by STAC each April.</a:t>
            </a:r>
          </a:p>
          <a:p>
            <a:pPr marL="800100" lvl="1" indent="-342900">
              <a:spcBef>
                <a:spcPct val="20000"/>
              </a:spcBef>
              <a:buClr>
                <a:schemeClr val="accent1">
                  <a:lumMod val="50000"/>
                </a:schemeClr>
              </a:buClr>
              <a:buSzPct val="75000"/>
              <a:buFont typeface="Wingdings" panose="05000000000000000000" pitchFamily="2" charset="2"/>
              <a:buChar char="§"/>
            </a:pPr>
            <a:r>
              <a:rPr lang="en-US" sz="1600" dirty="0"/>
              <a:t>This authorization allows a county to electronically transmit preschool information to STAC and Medicaid Unit (either through the STAC Online (EFRT) System or via electronic file).</a:t>
            </a:r>
          </a:p>
          <a:p>
            <a:pPr marL="342900" lvl="0" indent="-342900">
              <a:spcBef>
                <a:spcPct val="20000"/>
              </a:spcBef>
              <a:buClr>
                <a:schemeClr val="accent1">
                  <a:lumMod val="50000"/>
                </a:schemeClr>
              </a:buClr>
              <a:buSzPct val="75000"/>
              <a:buFont typeface="Wingdings" panose="05000000000000000000" pitchFamily="2" charset="2"/>
              <a:buChar char="q"/>
            </a:pPr>
            <a:endParaRPr lang="en-US" altLang="en-US" sz="600" kern="0" dirty="0">
              <a:solidFill>
                <a:srgbClr val="000000"/>
              </a:solidFill>
              <a:latin typeface="Arial"/>
              <a:ea typeface="+mn-ea"/>
            </a:endParaRPr>
          </a:p>
          <a:p>
            <a:pPr marL="342900" lvl="0" indent="-342900">
              <a:spcBef>
                <a:spcPct val="20000"/>
              </a:spcBef>
              <a:buClr>
                <a:schemeClr val="accent1">
                  <a:lumMod val="50000"/>
                </a:schemeClr>
              </a:buClr>
              <a:buSzPct val="75000"/>
              <a:buFont typeface="Wingdings" panose="05000000000000000000" pitchFamily="2" charset="2"/>
              <a:buChar char="q"/>
            </a:pPr>
            <a:r>
              <a:rPr lang="en-US" altLang="en-US" sz="1700" kern="0" dirty="0">
                <a:solidFill>
                  <a:srgbClr val="000000"/>
                </a:solidFill>
                <a:latin typeface="Arial"/>
                <a:ea typeface="+mn-ea"/>
              </a:rPr>
              <a:t>Counties electronically sign and forward the approved STAC forms either directly on the STAC Online (EFRT) System or through the FTP Batch file processing.</a:t>
            </a:r>
          </a:p>
          <a:p>
            <a:pPr marL="800100" lvl="1" indent="-342900">
              <a:spcBef>
                <a:spcPct val="20000"/>
              </a:spcBef>
              <a:buClr>
                <a:schemeClr val="accent1">
                  <a:lumMod val="50000"/>
                </a:schemeClr>
              </a:buClr>
              <a:buSzPct val="80000"/>
              <a:buFont typeface="Wingdings" panose="05000000000000000000" pitchFamily="2" charset="2"/>
              <a:buChar char="§"/>
            </a:pPr>
            <a:r>
              <a:rPr lang="en-US" altLang="en-US" sz="1700" kern="0" dirty="0">
                <a:solidFill>
                  <a:srgbClr val="000000"/>
                </a:solidFill>
                <a:latin typeface="Arial"/>
              </a:rPr>
              <a:t>STAC Unit reviews and processes certain approvals (assistive technology, nurse, and interpreter).</a:t>
            </a:r>
          </a:p>
          <a:p>
            <a:pPr marL="342900" indent="-342900">
              <a:spcBef>
                <a:spcPct val="20000"/>
              </a:spcBef>
              <a:buClr>
                <a:schemeClr val="accent1">
                  <a:lumMod val="50000"/>
                </a:schemeClr>
              </a:buClr>
              <a:buSzPct val="80000"/>
              <a:buFont typeface="Wingdings" panose="05000000000000000000" pitchFamily="2" charset="2"/>
              <a:buChar char="§"/>
            </a:pPr>
            <a:endParaRPr lang="en-US" altLang="en-US" sz="600" kern="0" dirty="0">
              <a:solidFill>
                <a:srgbClr val="000000"/>
              </a:solidFill>
              <a:latin typeface="Arial"/>
            </a:endParaRPr>
          </a:p>
          <a:p>
            <a:pPr marL="342900" lvl="0" indent="-342900">
              <a:spcBef>
                <a:spcPct val="20000"/>
              </a:spcBef>
              <a:buClr>
                <a:schemeClr val="accent1">
                  <a:lumMod val="50000"/>
                </a:schemeClr>
              </a:buClr>
              <a:buSzPct val="75000"/>
              <a:buFont typeface="Wingdings" panose="05000000000000000000" pitchFamily="2" charset="2"/>
              <a:buChar char="q"/>
            </a:pPr>
            <a:r>
              <a:rPr lang="en-US" altLang="en-US" sz="1700" kern="0" dirty="0">
                <a:solidFill>
                  <a:srgbClr val="000000"/>
                </a:solidFill>
                <a:latin typeface="Arial"/>
                <a:ea typeface="+mn-ea"/>
              </a:rPr>
              <a:t>Counties electronically process all preschool amendments submitted to them        by the school district.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228600" y="209550"/>
            <a:ext cx="8686800" cy="1219200"/>
          </a:xfrm>
        </p:spPr>
        <p:txBody>
          <a:bodyPr>
            <a:noAutofit/>
          </a:bodyPr>
          <a:lstStyle/>
          <a:p>
            <a:pPr>
              <a:defRPr/>
            </a:pPr>
            <a:r>
              <a:rPr lang="en-US" altLang="en-US" sz="3200" dirty="0">
                <a:solidFill>
                  <a:schemeClr val="tx2">
                    <a:lumMod val="75000"/>
                  </a:schemeClr>
                </a:solidFill>
              </a:rPr>
              <a:t>PRESCHOOL PROCESSING</a:t>
            </a:r>
            <a:br>
              <a:rPr lang="en-US" altLang="en-US" sz="3200" dirty="0">
                <a:solidFill>
                  <a:schemeClr val="tx2">
                    <a:lumMod val="75000"/>
                  </a:schemeClr>
                </a:solidFill>
              </a:rPr>
            </a:br>
            <a:r>
              <a:rPr lang="en-US" altLang="en-US" sz="2800" dirty="0">
                <a:solidFill>
                  <a:schemeClr val="tx2">
                    <a:lumMod val="75000"/>
                  </a:schemeClr>
                </a:solidFill>
              </a:rPr>
              <a:t>Provider Role</a:t>
            </a:r>
            <a:endParaRPr lang="en-US" sz="2800" cap="all" dirty="0">
              <a:solidFill>
                <a:schemeClr val="tx2">
                  <a:lumMod val="75000"/>
                </a:schemeClr>
              </a:solidFill>
              <a:cs typeface="+mj-cs"/>
            </a:endParaRPr>
          </a:p>
        </p:txBody>
      </p:sp>
      <p:sp>
        <p:nvSpPr>
          <p:cNvPr id="3" name="Rectangle 2"/>
          <p:cNvSpPr/>
          <p:nvPr/>
        </p:nvSpPr>
        <p:spPr>
          <a:xfrm>
            <a:off x="304800" y="1200150"/>
            <a:ext cx="8534400" cy="3976473"/>
          </a:xfrm>
          <a:prstGeom prst="rect">
            <a:avLst/>
          </a:prstGeom>
        </p:spPr>
        <p:txBody>
          <a:bodyPr wrap="square">
            <a:spAutoFit/>
          </a:bodyPr>
          <a:lstStyle/>
          <a:p>
            <a:pPr marL="342900" marR="0" lvl="0" indent="-342900" defTabSz="914400" eaLnBrk="1" fontAlgn="auto" latinLnBrk="0" hangingPunct="1">
              <a:lnSpc>
                <a:spcPct val="100000"/>
              </a:lnSpc>
              <a:spcBef>
                <a:spcPct val="20000"/>
              </a:spcBef>
              <a:spcAft>
                <a:spcPts val="0"/>
              </a:spcAft>
              <a:buClr>
                <a:schemeClr val="accent1">
                  <a:lumMod val="50000"/>
                </a:schemeClr>
              </a:buClr>
              <a:buSzPct val="75000"/>
              <a:buFont typeface="Wingdings" panose="05000000000000000000" pitchFamily="2" charset="2"/>
              <a:buChar char="q"/>
              <a:tabLst/>
              <a:defRPr/>
            </a:pPr>
            <a:r>
              <a:rPr kumimoji="0" lang="en-US" altLang="en-US" sz="2200" b="0" i="0" u="none" strike="noStrike" kern="0" cap="none" spc="0" normalizeH="0" baseline="0" noProof="0" dirty="0">
                <a:ln>
                  <a:noFill/>
                </a:ln>
                <a:solidFill>
                  <a:srgbClr val="000000"/>
                </a:solidFill>
                <a:effectLst/>
                <a:uLnTx/>
                <a:uFillTx/>
                <a:latin typeface="Arial"/>
                <a:ea typeface="+mn-ea"/>
              </a:rPr>
              <a:t>Preschool SED-approved providers and evaluators (with a STAC online user code and password) can </a:t>
            </a:r>
            <a:r>
              <a:rPr kumimoji="0" lang="en-US" altLang="en-US" sz="2200" b="0" i="0" u="sng" strike="noStrike" kern="0" cap="none" spc="0" normalizeH="0" baseline="0" noProof="0" dirty="0">
                <a:ln>
                  <a:noFill/>
                </a:ln>
                <a:solidFill>
                  <a:srgbClr val="000000"/>
                </a:solidFill>
                <a:effectLst/>
                <a:uLnTx/>
                <a:uFillTx/>
                <a:latin typeface="Arial"/>
                <a:ea typeface="+mn-ea"/>
              </a:rPr>
              <a:t>VIEW</a:t>
            </a:r>
            <a:r>
              <a:rPr kumimoji="0" lang="en-US" altLang="en-US" sz="2200" b="0" i="0" u="none" strike="noStrike" kern="0" cap="none" spc="0" normalizeH="0" baseline="0" noProof="0" dirty="0">
                <a:ln>
                  <a:noFill/>
                </a:ln>
                <a:solidFill>
                  <a:srgbClr val="000000"/>
                </a:solidFill>
                <a:effectLst/>
                <a:uLnTx/>
                <a:uFillTx/>
                <a:latin typeface="Arial"/>
                <a:ea typeface="+mn-ea"/>
              </a:rPr>
              <a:t> all classroom and SEIS STAC approvals associated with their agency.</a:t>
            </a:r>
          </a:p>
          <a:p>
            <a:pPr marL="171450" marR="0" lvl="0" indent="-171450" defTabSz="914400" eaLnBrk="1" fontAlgn="auto" latinLnBrk="0" hangingPunct="1">
              <a:lnSpc>
                <a:spcPct val="100000"/>
              </a:lnSpc>
              <a:spcBef>
                <a:spcPct val="20000"/>
              </a:spcBef>
              <a:spcAft>
                <a:spcPts val="0"/>
              </a:spcAft>
              <a:buClr>
                <a:schemeClr val="accent1">
                  <a:lumMod val="50000"/>
                </a:schemeClr>
              </a:buClr>
              <a:buSzPct val="75000"/>
              <a:buFont typeface="Wingdings" panose="05000000000000000000" pitchFamily="2" charset="2"/>
              <a:buChar char="q"/>
              <a:tabLst/>
              <a:defRPr/>
            </a:pPr>
            <a:endParaRPr kumimoji="0" lang="en-US" altLang="en-US" sz="800" b="0" i="0" u="none" strike="noStrike" kern="0" cap="none" spc="0" normalizeH="0" baseline="0" noProof="0" dirty="0">
              <a:ln>
                <a:noFill/>
              </a:ln>
              <a:solidFill>
                <a:srgbClr val="000000"/>
              </a:solidFill>
              <a:effectLst/>
              <a:uLnTx/>
              <a:uFillTx/>
              <a:latin typeface="Arial"/>
              <a:ea typeface="+mn-ea"/>
            </a:endParaRPr>
          </a:p>
          <a:p>
            <a:pPr marL="342900" marR="0" lvl="0" indent="-342900" defTabSz="914400" eaLnBrk="1" fontAlgn="auto" latinLnBrk="0" hangingPunct="1">
              <a:lnSpc>
                <a:spcPct val="100000"/>
              </a:lnSpc>
              <a:spcBef>
                <a:spcPct val="20000"/>
              </a:spcBef>
              <a:spcAft>
                <a:spcPts val="0"/>
              </a:spcAft>
              <a:buClr>
                <a:schemeClr val="accent1">
                  <a:lumMod val="50000"/>
                </a:schemeClr>
              </a:buClr>
              <a:buSzPct val="75000"/>
              <a:buFont typeface="Wingdings" panose="05000000000000000000" pitchFamily="2" charset="2"/>
              <a:buChar char="q"/>
              <a:tabLst/>
              <a:defRPr/>
            </a:pPr>
            <a:r>
              <a:rPr kumimoji="0" lang="en-US" altLang="en-US" sz="2200" b="0" i="0" u="none" strike="noStrike" kern="0" cap="none" spc="0" normalizeH="0" baseline="0" noProof="0" dirty="0">
                <a:ln>
                  <a:noFill/>
                </a:ln>
                <a:solidFill>
                  <a:srgbClr val="000000"/>
                </a:solidFill>
                <a:effectLst/>
                <a:uLnTx/>
                <a:uFillTx/>
                <a:latin typeface="Arial"/>
                <a:ea typeface="+mn-ea"/>
              </a:rPr>
              <a:t>Preschool SED-approved providers and evaluators (with a STAC online user code and password) </a:t>
            </a:r>
            <a:r>
              <a:rPr kumimoji="0" lang="en-US" altLang="en-US" sz="2200" b="0" i="0" u="sng" strike="noStrike" kern="0" cap="none" spc="0" normalizeH="0" baseline="0" noProof="0" dirty="0">
                <a:ln>
                  <a:noFill/>
                </a:ln>
                <a:solidFill>
                  <a:srgbClr val="000000"/>
                </a:solidFill>
                <a:effectLst/>
                <a:uLnTx/>
                <a:uFillTx/>
                <a:latin typeface="Arial"/>
                <a:ea typeface="+mn-ea"/>
              </a:rPr>
              <a:t>cannot</a:t>
            </a:r>
            <a:r>
              <a:rPr kumimoji="0" lang="en-US" altLang="en-US" sz="2200" b="0" i="0" u="none" strike="noStrike" kern="0" cap="none" spc="0" normalizeH="0" baseline="0" noProof="0" dirty="0">
                <a:ln>
                  <a:noFill/>
                </a:ln>
                <a:solidFill>
                  <a:srgbClr val="000000"/>
                </a:solidFill>
                <a:effectLst/>
                <a:uLnTx/>
                <a:uFillTx/>
                <a:latin typeface="Arial"/>
                <a:ea typeface="+mn-ea"/>
              </a:rPr>
              <a:t> ADD or AMEND any STAC approvals on the system.</a:t>
            </a:r>
          </a:p>
          <a:p>
            <a:pPr marL="171450" marR="0" lvl="0" indent="-171450" defTabSz="914400" eaLnBrk="1" fontAlgn="auto" latinLnBrk="0" hangingPunct="1">
              <a:lnSpc>
                <a:spcPct val="100000"/>
              </a:lnSpc>
              <a:spcBef>
                <a:spcPct val="20000"/>
              </a:spcBef>
              <a:spcAft>
                <a:spcPts val="0"/>
              </a:spcAft>
              <a:buClr>
                <a:schemeClr val="accent1">
                  <a:lumMod val="50000"/>
                </a:schemeClr>
              </a:buClr>
              <a:buSzPct val="75000"/>
              <a:buFont typeface="Wingdings" panose="05000000000000000000" pitchFamily="2" charset="2"/>
              <a:buChar char="q"/>
              <a:tabLst/>
              <a:defRPr/>
            </a:pPr>
            <a:endParaRPr kumimoji="0" lang="en-US" altLang="en-US" sz="800" b="0" i="0" u="none" strike="noStrike" kern="0" cap="none" spc="0" normalizeH="0" baseline="0" noProof="0" dirty="0">
              <a:ln>
                <a:noFill/>
              </a:ln>
              <a:solidFill>
                <a:srgbClr val="000000"/>
              </a:solidFill>
              <a:effectLst/>
              <a:uLnTx/>
              <a:uFillTx/>
              <a:latin typeface="Arial"/>
              <a:ea typeface="+mn-ea"/>
            </a:endParaRPr>
          </a:p>
          <a:p>
            <a:pPr marL="342900" marR="0" lvl="0" indent="-342900" defTabSz="914400" eaLnBrk="1" fontAlgn="auto" latinLnBrk="0" hangingPunct="1">
              <a:lnSpc>
                <a:spcPct val="100000"/>
              </a:lnSpc>
              <a:spcBef>
                <a:spcPct val="20000"/>
              </a:spcBef>
              <a:spcAft>
                <a:spcPts val="0"/>
              </a:spcAft>
              <a:buClr>
                <a:schemeClr val="accent1">
                  <a:lumMod val="50000"/>
                </a:schemeClr>
              </a:buClr>
              <a:buSzPct val="75000"/>
              <a:buFont typeface="Wingdings" panose="05000000000000000000" pitchFamily="2" charset="2"/>
              <a:buChar char="q"/>
              <a:tabLst/>
              <a:defRPr/>
            </a:pPr>
            <a:r>
              <a:rPr kumimoji="0" lang="en-US" altLang="en-US" sz="2200" b="0" i="0" u="none" strike="noStrike" kern="0" cap="none" spc="0" normalizeH="0" baseline="0" noProof="0" dirty="0">
                <a:ln>
                  <a:noFill/>
                </a:ln>
                <a:solidFill>
                  <a:srgbClr val="000000"/>
                </a:solidFill>
                <a:effectLst/>
                <a:uLnTx/>
                <a:uFillTx/>
                <a:latin typeface="Arial"/>
                <a:ea typeface="+mn-ea"/>
              </a:rPr>
              <a:t>Related Service therapists cannot view approvals on the STAC Online (EFRT) System.</a:t>
            </a:r>
          </a:p>
          <a:p>
            <a:pPr marL="800100" lvl="1" indent="-342900" fontAlgn="auto">
              <a:spcBef>
                <a:spcPct val="20000"/>
              </a:spcBef>
              <a:spcAft>
                <a:spcPts val="0"/>
              </a:spcAft>
              <a:buClr>
                <a:schemeClr val="accent1">
                  <a:lumMod val="50000"/>
                </a:schemeClr>
              </a:buClr>
              <a:buSzPct val="75000"/>
              <a:buFont typeface="Wingdings" panose="05000000000000000000" pitchFamily="2" charset="2"/>
              <a:buChar char="§"/>
              <a:defRPr/>
            </a:pPr>
            <a:r>
              <a:rPr kumimoji="0" lang="en-US" altLang="en-US" sz="2200" b="0" i="0" u="none" strike="noStrike" kern="0" cap="none" spc="0" normalizeH="0" baseline="0" noProof="0" dirty="0">
                <a:ln>
                  <a:noFill/>
                </a:ln>
                <a:solidFill>
                  <a:srgbClr val="000000"/>
                </a:solidFill>
                <a:effectLst/>
                <a:uLnTx/>
                <a:uFillTx/>
                <a:latin typeface="Arial"/>
                <a:ea typeface="+mn-ea"/>
              </a:rPr>
              <a:t>The county is listed as the provider for preschool related service approvals in EFRT.</a:t>
            </a:r>
            <a:endParaRPr kumimoji="0" lang="en-US" sz="2200" b="0" i="0" u="none" strike="noStrike" kern="0" cap="none" spc="0" normalizeH="0" baseline="0" noProof="0" dirty="0">
              <a:ln>
                <a:noFill/>
              </a:ln>
              <a:solidFill>
                <a:sysClr val="windowText" lastClr="000000"/>
              </a:solidFill>
              <a:effectLst/>
              <a:uLnTx/>
              <a:uFillTx/>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28600" y="209550"/>
            <a:ext cx="8686800" cy="1219200"/>
          </a:xfrm>
        </p:spPr>
        <p:txBody>
          <a:bodyPr>
            <a:noAutofit/>
          </a:bodyPr>
          <a:lstStyle/>
          <a:p>
            <a:pPr>
              <a:defRPr/>
            </a:pPr>
            <a:r>
              <a:rPr lang="en-US" altLang="en-US" sz="3200" dirty="0">
                <a:solidFill>
                  <a:schemeClr val="tx2">
                    <a:lumMod val="75000"/>
                  </a:schemeClr>
                </a:solidFill>
              </a:rPr>
              <a:t>PRESCHOOL PROCESSING</a:t>
            </a:r>
            <a:br>
              <a:rPr lang="en-US" altLang="en-US" sz="3200" dirty="0">
                <a:solidFill>
                  <a:schemeClr val="tx2">
                    <a:lumMod val="75000"/>
                  </a:schemeClr>
                </a:solidFill>
              </a:rPr>
            </a:br>
            <a:r>
              <a:rPr lang="en-US" altLang="en-US" sz="2800" dirty="0">
                <a:solidFill>
                  <a:schemeClr val="tx2">
                    <a:lumMod val="75000"/>
                  </a:schemeClr>
                </a:solidFill>
              </a:rPr>
              <a:t>Requests / Notices of Approvals</a:t>
            </a:r>
            <a:endParaRPr lang="en-US" altLang="en-US" sz="2800" cap="all" dirty="0">
              <a:solidFill>
                <a:schemeClr val="tx2">
                  <a:lumMod val="75000"/>
                </a:schemeClr>
              </a:solidFill>
              <a:ea typeface="ＭＳ Ｐゴシック" pitchFamily="34" charset="-128"/>
            </a:endParaRPr>
          </a:p>
        </p:txBody>
      </p:sp>
      <p:sp>
        <p:nvSpPr>
          <p:cNvPr id="2" name="Rectangle 1"/>
          <p:cNvSpPr/>
          <p:nvPr/>
        </p:nvSpPr>
        <p:spPr>
          <a:xfrm>
            <a:off x="381000" y="1733550"/>
            <a:ext cx="8534400" cy="2603790"/>
          </a:xfrm>
          <a:prstGeom prst="rect">
            <a:avLst/>
          </a:prstGeom>
        </p:spPr>
        <p:txBody>
          <a:bodyPr wrap="square">
            <a:spAutoFit/>
          </a:bodyPr>
          <a:lstStyle/>
          <a:p>
            <a:pPr marL="342900" lvl="0" indent="-342900" eaLnBrk="0" hangingPunct="0">
              <a:spcBef>
                <a:spcPct val="20000"/>
              </a:spcBef>
              <a:buClr>
                <a:schemeClr val="accent1">
                  <a:lumMod val="50000"/>
                </a:schemeClr>
              </a:buClr>
              <a:buSzPct val="75000"/>
              <a:buFont typeface="Wingdings" panose="05000000000000000000" pitchFamily="2" charset="2"/>
              <a:buChar char="q"/>
            </a:pPr>
            <a:r>
              <a:rPr lang="en-US" altLang="en-US" sz="2400" kern="0" dirty="0">
                <a:solidFill>
                  <a:srgbClr val="000000"/>
                </a:solidFill>
                <a:latin typeface="Arial"/>
                <a:ea typeface="+mn-ea"/>
              </a:rPr>
              <a:t>STAC-5 – Request for Approval (evaluations)</a:t>
            </a:r>
          </a:p>
          <a:p>
            <a:pPr marL="342900" lvl="0" indent="-342900" eaLnBrk="0" hangingPunct="0">
              <a:spcBef>
                <a:spcPct val="20000"/>
              </a:spcBef>
              <a:buClr>
                <a:schemeClr val="accent1">
                  <a:lumMod val="50000"/>
                </a:schemeClr>
              </a:buClr>
              <a:buSzPct val="75000"/>
              <a:buFont typeface="Wingdings" panose="05000000000000000000" pitchFamily="2" charset="2"/>
              <a:buChar char="q"/>
            </a:pPr>
            <a:r>
              <a:rPr lang="en-US" altLang="en-US" sz="2400" kern="0" dirty="0">
                <a:solidFill>
                  <a:srgbClr val="000000"/>
                </a:solidFill>
                <a:latin typeface="Arial"/>
                <a:ea typeface="+mn-ea"/>
              </a:rPr>
              <a:t>STAC-5A – Notice of Approval (evaluations)</a:t>
            </a:r>
          </a:p>
          <a:p>
            <a:pPr marL="342900" lvl="0" indent="-342900" eaLnBrk="0" hangingPunct="0">
              <a:spcBef>
                <a:spcPct val="20000"/>
              </a:spcBef>
              <a:buClr>
                <a:schemeClr val="accent1">
                  <a:lumMod val="50000"/>
                </a:schemeClr>
              </a:buClr>
              <a:buSzPct val="75000"/>
              <a:buFont typeface="Wingdings" panose="05000000000000000000" pitchFamily="2" charset="2"/>
              <a:buChar char="q"/>
            </a:pPr>
            <a:endParaRPr lang="en-US" altLang="en-US" sz="2400" kern="0" dirty="0">
              <a:solidFill>
                <a:srgbClr val="000000"/>
              </a:solidFill>
              <a:latin typeface="Arial"/>
              <a:ea typeface="+mn-ea"/>
            </a:endParaRPr>
          </a:p>
          <a:p>
            <a:pPr marL="342900" lvl="0" indent="-342900" eaLnBrk="0" hangingPunct="0">
              <a:spcBef>
                <a:spcPct val="20000"/>
              </a:spcBef>
              <a:buClr>
                <a:schemeClr val="accent1">
                  <a:lumMod val="50000"/>
                </a:schemeClr>
              </a:buClr>
              <a:buSzPct val="75000"/>
              <a:buFont typeface="Wingdings" panose="05000000000000000000" pitchFamily="2" charset="2"/>
              <a:buChar char="q"/>
            </a:pPr>
            <a:r>
              <a:rPr lang="en-US" altLang="en-US" sz="2400" kern="0" dirty="0">
                <a:solidFill>
                  <a:srgbClr val="000000"/>
                </a:solidFill>
                <a:latin typeface="Arial"/>
                <a:ea typeface="+mn-ea"/>
              </a:rPr>
              <a:t>STAC-1 – Request for Reimbursement Approval (education services and transportation)</a:t>
            </a:r>
          </a:p>
          <a:p>
            <a:pPr marL="342900" lvl="0" indent="-342900" eaLnBrk="0" hangingPunct="0">
              <a:spcBef>
                <a:spcPct val="20000"/>
              </a:spcBef>
              <a:buClr>
                <a:schemeClr val="accent1">
                  <a:lumMod val="50000"/>
                </a:schemeClr>
              </a:buClr>
              <a:buSzPct val="75000"/>
              <a:buFont typeface="Wingdings" panose="05000000000000000000" pitchFamily="2" charset="2"/>
              <a:buChar char="q"/>
            </a:pPr>
            <a:r>
              <a:rPr lang="en-US" altLang="en-US" sz="2400" kern="0" dirty="0">
                <a:solidFill>
                  <a:srgbClr val="000000"/>
                </a:solidFill>
                <a:latin typeface="Arial"/>
                <a:ea typeface="+mn-ea"/>
              </a:rPr>
              <a:t>STAC-3 – Notice of Approval (for STAC-1s)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8686800" cy="1066800"/>
          </a:xfrm>
        </p:spPr>
        <p:txBody>
          <a:bodyPr>
            <a:normAutofit/>
          </a:bodyPr>
          <a:lstStyle/>
          <a:p>
            <a:pPr algn="ctr"/>
            <a:r>
              <a:rPr lang="en-US" altLang="en-US" sz="3200" kern="0" dirty="0">
                <a:solidFill>
                  <a:schemeClr val="tx2">
                    <a:lumMod val="75000"/>
                  </a:schemeClr>
                </a:solidFill>
              </a:rPr>
              <a:t>Data Submission to STAC Unit</a:t>
            </a:r>
            <a:br>
              <a:rPr lang="en-US" altLang="en-US" sz="1400" kern="0" dirty="0"/>
            </a:br>
            <a:endParaRPr lang="en-US" sz="1800" dirty="0"/>
          </a:p>
        </p:txBody>
      </p:sp>
      <p:sp>
        <p:nvSpPr>
          <p:cNvPr id="6" name="Rectangle 5"/>
          <p:cNvSpPr/>
          <p:nvPr/>
        </p:nvSpPr>
        <p:spPr>
          <a:xfrm>
            <a:off x="314325" y="819150"/>
            <a:ext cx="8534400" cy="4308872"/>
          </a:xfrm>
          <a:prstGeom prst="rect">
            <a:avLst/>
          </a:prstGeom>
        </p:spPr>
        <p:txBody>
          <a:bodyPr wrap="square">
            <a:spAutoFit/>
          </a:bodyPr>
          <a:lstStyle/>
          <a:p>
            <a:r>
              <a:rPr lang="en-US" altLang="en-US" sz="1800" b="1" u="sng" dirty="0"/>
              <a:t>Online</a:t>
            </a:r>
          </a:p>
          <a:p>
            <a:pPr marL="742950" lvl="1" indent="-285750">
              <a:buClr>
                <a:schemeClr val="accent1">
                  <a:lumMod val="50000"/>
                </a:schemeClr>
              </a:buClr>
              <a:buFont typeface="Wingdings" panose="05000000000000000000" pitchFamily="2" charset="2"/>
              <a:buChar char="§"/>
            </a:pPr>
            <a:r>
              <a:rPr lang="en-US" altLang="en-US" sz="1700" dirty="0"/>
              <a:t>Evaluation approvals.</a:t>
            </a:r>
          </a:p>
          <a:p>
            <a:pPr marL="742950" lvl="1" indent="-285750">
              <a:buClr>
                <a:schemeClr val="accent1">
                  <a:lumMod val="50000"/>
                </a:schemeClr>
              </a:buClr>
              <a:buFont typeface="Wingdings" panose="05000000000000000000" pitchFamily="2" charset="2"/>
              <a:buChar char="§"/>
            </a:pPr>
            <a:r>
              <a:rPr lang="en-US" altLang="en-US" sz="1700" dirty="0"/>
              <a:t>Service approvals (special class, SCIS, SEIS, related services, and Transportation).</a:t>
            </a:r>
          </a:p>
          <a:p>
            <a:pPr marL="742950" lvl="1" indent="-285750">
              <a:buClr>
                <a:schemeClr val="accent1">
                  <a:lumMod val="50000"/>
                </a:schemeClr>
              </a:buClr>
              <a:buFont typeface="Wingdings" panose="05000000000000000000" pitchFamily="2" charset="2"/>
              <a:buChar char="§"/>
            </a:pPr>
            <a:r>
              <a:rPr lang="en-US" altLang="en-US" sz="1700" dirty="0"/>
              <a:t>AVL verification of evaluations and services for payment.</a:t>
            </a:r>
          </a:p>
          <a:p>
            <a:pPr lvl="1">
              <a:buClr>
                <a:schemeClr val="accent1">
                  <a:lumMod val="50000"/>
                </a:schemeClr>
              </a:buClr>
            </a:pPr>
            <a:endParaRPr lang="en-US" altLang="en-US" sz="800" dirty="0"/>
          </a:p>
          <a:p>
            <a:r>
              <a:rPr lang="en-US" altLang="en-US" sz="1800" b="1" u="sng" dirty="0"/>
              <a:t>FTP</a:t>
            </a:r>
          </a:p>
          <a:p>
            <a:pPr marL="742950" lvl="1" indent="-285750">
              <a:buClr>
                <a:schemeClr val="accent1">
                  <a:lumMod val="50000"/>
                </a:schemeClr>
              </a:buClr>
              <a:buFont typeface="Wingdings" panose="05000000000000000000" pitchFamily="2" charset="2"/>
              <a:buChar char="§"/>
            </a:pPr>
            <a:r>
              <a:rPr lang="en-US" altLang="en-US" sz="1700" dirty="0"/>
              <a:t>Evaluation approvals.</a:t>
            </a:r>
          </a:p>
          <a:p>
            <a:pPr marL="742950" lvl="1" indent="-285750">
              <a:buClr>
                <a:schemeClr val="accent1">
                  <a:lumMod val="50000"/>
                </a:schemeClr>
              </a:buClr>
              <a:buFont typeface="Wingdings" panose="05000000000000000000" pitchFamily="2" charset="2"/>
              <a:buChar char="§"/>
            </a:pPr>
            <a:r>
              <a:rPr lang="en-US" altLang="en-US" sz="1700" dirty="0"/>
              <a:t>Service approvals (special class, SCIS, SEIS, related services, and Transportation).</a:t>
            </a:r>
          </a:p>
          <a:p>
            <a:pPr marL="742950" lvl="1" indent="-285750">
              <a:buClr>
                <a:schemeClr val="accent1">
                  <a:lumMod val="50000"/>
                </a:schemeClr>
              </a:buClr>
              <a:buFont typeface="Wingdings" panose="05000000000000000000" pitchFamily="2" charset="2"/>
              <a:buChar char="§"/>
            </a:pPr>
            <a:r>
              <a:rPr lang="en-US" altLang="en-US" sz="1700" dirty="0"/>
              <a:t>AVL verification of evaluations and services for payment.</a:t>
            </a:r>
          </a:p>
          <a:p>
            <a:pPr lvl="1">
              <a:buClr>
                <a:schemeClr val="accent1">
                  <a:lumMod val="50000"/>
                </a:schemeClr>
              </a:buClr>
              <a:buFont typeface="Wingdings" pitchFamily="2" charset="2"/>
              <a:buChar char="§"/>
            </a:pPr>
            <a:endParaRPr lang="en-US" altLang="en-US" sz="800" dirty="0"/>
          </a:p>
          <a:p>
            <a:r>
              <a:rPr lang="en-US" altLang="en-US" sz="1800" b="1" u="sng" dirty="0"/>
              <a:t>Additional review and manual entry by STAC Unit</a:t>
            </a:r>
          </a:p>
          <a:p>
            <a:pPr marL="742950" lvl="1" indent="-285750">
              <a:buClr>
                <a:schemeClr val="accent1">
                  <a:lumMod val="50000"/>
                </a:schemeClr>
              </a:buClr>
              <a:buFont typeface="Wingdings" panose="05000000000000000000" pitchFamily="2" charset="2"/>
              <a:buChar char="§"/>
            </a:pPr>
            <a:r>
              <a:rPr lang="en-US" altLang="en-US" sz="1700" dirty="0"/>
              <a:t>Interpreter, RN, LPN.</a:t>
            </a:r>
          </a:p>
          <a:p>
            <a:pPr marL="742950" lvl="1" indent="-285750">
              <a:buClr>
                <a:schemeClr val="accent1">
                  <a:lumMod val="50000"/>
                </a:schemeClr>
              </a:buClr>
              <a:buFont typeface="Wingdings" panose="05000000000000000000" pitchFamily="2" charset="2"/>
              <a:buChar char="§"/>
            </a:pPr>
            <a:r>
              <a:rPr lang="en-US" altLang="en-US" sz="1700" dirty="0"/>
              <a:t>“Other” Evaluations, second psychological or social evaluation. </a:t>
            </a:r>
          </a:p>
          <a:p>
            <a:pPr marL="742950" lvl="1" indent="-285750">
              <a:buClr>
                <a:schemeClr val="accent1">
                  <a:lumMod val="50000"/>
                </a:schemeClr>
              </a:buClr>
              <a:buFont typeface="Wingdings" panose="05000000000000000000" pitchFamily="2" charset="2"/>
              <a:buChar char="§"/>
            </a:pPr>
            <a:r>
              <a:rPr lang="en-US" altLang="en-US" sz="1700" dirty="0"/>
              <a:t>Assistive Technology Device (entered in as “Other” related service).</a:t>
            </a:r>
          </a:p>
          <a:p>
            <a:pPr marL="742950" lvl="1" indent="-285750">
              <a:buClr>
                <a:schemeClr val="accent1">
                  <a:lumMod val="50000"/>
                </a:schemeClr>
              </a:buClr>
              <a:buFont typeface="Wingdings" panose="05000000000000000000" pitchFamily="2" charset="2"/>
              <a:buChar char="§"/>
            </a:pPr>
            <a:r>
              <a:rPr lang="en-US" altLang="en-US" sz="1700" dirty="0"/>
              <a:t>“Triple” Services”.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209550"/>
            <a:ext cx="8229600" cy="1219200"/>
          </a:xfrm>
        </p:spPr>
        <p:txBody>
          <a:bodyPr>
            <a:normAutofit/>
          </a:bodyPr>
          <a:lstStyle/>
          <a:p>
            <a:pPr algn="ctr"/>
            <a:r>
              <a:rPr lang="en-US" altLang="en-US" sz="3200" dirty="0">
                <a:solidFill>
                  <a:schemeClr val="tx2">
                    <a:lumMod val="75000"/>
                  </a:schemeClr>
                </a:solidFill>
              </a:rPr>
              <a:t>PRESCHOOL PROCESSING</a:t>
            </a:r>
            <a:br>
              <a:rPr lang="en-US" altLang="en-US" sz="3600" dirty="0">
                <a:solidFill>
                  <a:schemeClr val="tx2">
                    <a:lumMod val="75000"/>
                  </a:schemeClr>
                </a:solidFill>
              </a:rPr>
            </a:br>
            <a:r>
              <a:rPr lang="en-US" altLang="en-US" sz="2800" dirty="0">
                <a:solidFill>
                  <a:schemeClr val="tx2">
                    <a:lumMod val="75000"/>
                  </a:schemeClr>
                </a:solidFill>
              </a:rPr>
              <a:t>STAC-5 Evaluations</a:t>
            </a:r>
          </a:p>
        </p:txBody>
      </p:sp>
      <p:sp>
        <p:nvSpPr>
          <p:cNvPr id="7" name="Rectangle 3"/>
          <p:cNvSpPr txBox="1">
            <a:spLocks noChangeArrowheads="1"/>
          </p:cNvSpPr>
          <p:nvPr/>
        </p:nvSpPr>
        <p:spPr>
          <a:xfrm>
            <a:off x="381000" y="1276350"/>
            <a:ext cx="8382000" cy="37338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Clr>
                <a:schemeClr val="accent1">
                  <a:lumMod val="50000"/>
                </a:schemeClr>
              </a:buClr>
              <a:buFont typeface="Wingdings" panose="05000000000000000000" pitchFamily="2" charset="2"/>
              <a:buChar char="§"/>
              <a:defRPr/>
            </a:pPr>
            <a:r>
              <a:rPr lang="en-US" altLang="en-US" sz="2900" dirty="0"/>
              <a:t>Referred for evaluation by Committee on Preschool Special Education (CPSE).</a:t>
            </a:r>
          </a:p>
          <a:p>
            <a:pPr fontAlgn="auto">
              <a:spcAft>
                <a:spcPts val="0"/>
              </a:spcAft>
              <a:buClr>
                <a:schemeClr val="accent1">
                  <a:lumMod val="50000"/>
                </a:schemeClr>
              </a:buClr>
              <a:buFont typeface="Wingdings" panose="05000000000000000000" pitchFamily="2" charset="2"/>
              <a:buChar char="§"/>
              <a:defRPr/>
            </a:pPr>
            <a:endParaRPr lang="en-US" altLang="en-US" sz="1500" dirty="0"/>
          </a:p>
          <a:p>
            <a:pPr fontAlgn="auto">
              <a:spcAft>
                <a:spcPts val="0"/>
              </a:spcAft>
              <a:buClr>
                <a:schemeClr val="accent1">
                  <a:lumMod val="50000"/>
                </a:schemeClr>
              </a:buClr>
              <a:buFont typeface="Wingdings" panose="05000000000000000000" pitchFamily="2" charset="2"/>
              <a:buChar char="§"/>
              <a:defRPr/>
            </a:pPr>
            <a:r>
              <a:rPr lang="en-US" altLang="en-US" sz="2900" dirty="0"/>
              <a:t>STAC-5 form generated by school district, authorized by the CPSE Chairperson and sent to municipality for signature.</a:t>
            </a:r>
          </a:p>
          <a:p>
            <a:pPr fontAlgn="auto">
              <a:spcAft>
                <a:spcPts val="0"/>
              </a:spcAft>
              <a:buClr>
                <a:schemeClr val="accent1">
                  <a:lumMod val="50000"/>
                </a:schemeClr>
              </a:buClr>
              <a:buFont typeface="Wingdings" panose="05000000000000000000" pitchFamily="2" charset="2"/>
              <a:buChar char="§"/>
              <a:defRPr/>
            </a:pPr>
            <a:endParaRPr lang="en-US" altLang="en-US" sz="1500" dirty="0"/>
          </a:p>
          <a:p>
            <a:pPr fontAlgn="auto">
              <a:spcAft>
                <a:spcPts val="0"/>
              </a:spcAft>
              <a:buClr>
                <a:schemeClr val="accent1">
                  <a:lumMod val="50000"/>
                </a:schemeClr>
              </a:buClr>
              <a:buFont typeface="Wingdings" panose="05000000000000000000" pitchFamily="2" charset="2"/>
              <a:buChar char="§"/>
              <a:defRPr/>
            </a:pPr>
            <a:r>
              <a:rPr lang="en-US" altLang="en-US" sz="2900" dirty="0"/>
              <a:t>Municipality authorizes STAC-5 and forwards info to STAC Unit – either  electronically (through the Online or FTP process) or hard copy (as necessary).</a:t>
            </a:r>
          </a:p>
          <a:p>
            <a:pPr fontAlgn="auto">
              <a:spcAft>
                <a:spcPts val="0"/>
              </a:spcAft>
              <a:buClr>
                <a:schemeClr val="accent1">
                  <a:lumMod val="50000"/>
                </a:schemeClr>
              </a:buClr>
              <a:buFont typeface="Wingdings" panose="05000000000000000000" pitchFamily="2" charset="2"/>
              <a:buChar char="§"/>
              <a:defRPr/>
            </a:pPr>
            <a:endParaRPr lang="en-US" altLang="en-US" sz="1500" dirty="0"/>
          </a:p>
          <a:p>
            <a:pPr fontAlgn="auto">
              <a:spcAft>
                <a:spcPts val="0"/>
              </a:spcAft>
              <a:buClr>
                <a:schemeClr val="accent1">
                  <a:lumMod val="50000"/>
                </a:schemeClr>
              </a:buClr>
              <a:buFont typeface="Wingdings" panose="05000000000000000000" pitchFamily="2" charset="2"/>
              <a:buChar char="§"/>
              <a:defRPr/>
            </a:pPr>
            <a:r>
              <a:rPr lang="en-US" altLang="en-US" sz="2900" dirty="0"/>
              <a:t>STAC-5A evaluation approval is available for printing from the STAC Online System using Screen DQPR5.</a:t>
            </a:r>
          </a:p>
          <a:p>
            <a:pPr marL="0" indent="0" fontAlgn="auto">
              <a:spcAft>
                <a:spcPts val="0"/>
              </a:spcAft>
              <a:buFont typeface="Wingdings" pitchFamily="2" charset="2"/>
              <a:buNone/>
              <a:defRPr/>
            </a:pPr>
            <a:endParaRPr lang="en-US" altLang="en-US" sz="1300" dirty="0"/>
          </a:p>
          <a:p>
            <a:pPr marL="0" indent="0" fontAlgn="auto">
              <a:spcAft>
                <a:spcPts val="0"/>
              </a:spcAft>
              <a:buFont typeface="Wingdings" pitchFamily="2" charset="2"/>
              <a:buNone/>
              <a:defRPr/>
            </a:pPr>
            <a:r>
              <a:rPr lang="en-US" altLang="en-US" sz="2200" dirty="0"/>
              <a:t>NOTE:	A separate rate is not established for Functional Behavioral Assessment (FBA) and Applied 	Behavioral Analysis (ABA). Since the specific assessment techniques and components   	vary based on the identification of an individual student's challenging behavior, the        	CPSE must determine which evaluation components will be used and enter each  	component separately on the STAC-5 form.</a:t>
            </a:r>
          </a:p>
        </p:txBody>
      </p:sp>
      <p:sp>
        <p:nvSpPr>
          <p:cNvPr id="8" name="Slide Number Placeholder 1"/>
          <p:cNvSpPr txBox="1">
            <a:spLocks/>
          </p:cNvSpPr>
          <p:nvPr/>
        </p:nvSpPr>
        <p:spPr>
          <a:xfrm>
            <a:off x="6553200" y="6248400"/>
            <a:ext cx="2133600" cy="457200"/>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sz="40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40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40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4000" kern="1200">
                <a:solidFill>
                  <a:schemeClr val="tx1"/>
                </a:solidFill>
                <a:latin typeface="Arial" charset="0"/>
                <a:ea typeface="ＭＳ Ｐゴシック" pitchFamily="34" charset="-128"/>
                <a:cs typeface="+mn-cs"/>
              </a:defRPr>
            </a:lvl5pPr>
            <a:lvl6pPr marL="2286000" algn="l" defTabSz="914400" rtl="0" eaLnBrk="1" latinLnBrk="0" hangingPunct="1">
              <a:defRPr sz="4000" kern="1200">
                <a:solidFill>
                  <a:schemeClr val="tx1"/>
                </a:solidFill>
                <a:latin typeface="Arial" charset="0"/>
                <a:ea typeface="ＭＳ Ｐゴシック" pitchFamily="34" charset="-128"/>
                <a:cs typeface="+mn-cs"/>
              </a:defRPr>
            </a:lvl6pPr>
            <a:lvl7pPr marL="2743200" algn="l" defTabSz="914400" rtl="0" eaLnBrk="1" latinLnBrk="0" hangingPunct="1">
              <a:defRPr sz="4000" kern="1200">
                <a:solidFill>
                  <a:schemeClr val="tx1"/>
                </a:solidFill>
                <a:latin typeface="Arial" charset="0"/>
                <a:ea typeface="ＭＳ Ｐゴシック" pitchFamily="34" charset="-128"/>
                <a:cs typeface="+mn-cs"/>
              </a:defRPr>
            </a:lvl7pPr>
            <a:lvl8pPr marL="3200400" algn="l" defTabSz="914400" rtl="0" eaLnBrk="1" latinLnBrk="0" hangingPunct="1">
              <a:defRPr sz="4000" kern="1200">
                <a:solidFill>
                  <a:schemeClr val="tx1"/>
                </a:solidFill>
                <a:latin typeface="Arial" charset="0"/>
                <a:ea typeface="ＭＳ Ｐゴシック" pitchFamily="34" charset="-128"/>
                <a:cs typeface="+mn-cs"/>
              </a:defRPr>
            </a:lvl8pPr>
            <a:lvl9pPr marL="3657600" algn="l" defTabSz="914400" rtl="0" eaLnBrk="1" latinLnBrk="0" hangingPunct="1">
              <a:defRPr sz="4000" kern="1200">
                <a:solidFill>
                  <a:schemeClr val="tx1"/>
                </a:solidFill>
                <a:latin typeface="Arial" charset="0"/>
                <a:ea typeface="ＭＳ Ｐゴシック" pitchFamily="34" charset="-128"/>
                <a:cs typeface="+mn-cs"/>
              </a:defRPr>
            </a:lvl9pPr>
          </a:lstStyle>
          <a:p>
            <a:pPr>
              <a:defRPr/>
            </a:pPr>
            <a:fld id="{24ABD0F8-4B58-427A-9EF2-D26CBA4A43D3}"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28600" y="209550"/>
            <a:ext cx="8686800" cy="722376"/>
          </a:xfrm>
        </p:spPr>
        <p:txBody>
          <a:bodyPr>
            <a:normAutofit/>
          </a:bodyPr>
          <a:lstStyle/>
          <a:p>
            <a:pPr algn="ctr" eaLnBrk="1" hangingPunct="1">
              <a:defRPr/>
            </a:pPr>
            <a:r>
              <a:rPr lang="en-US" sz="3200" dirty="0">
                <a:solidFill>
                  <a:schemeClr val="tx2">
                    <a:lumMod val="75000"/>
                  </a:schemeClr>
                </a:solidFill>
                <a:cs typeface="+mj-cs"/>
              </a:rPr>
              <a:t>STAC</a:t>
            </a:r>
          </a:p>
        </p:txBody>
      </p:sp>
      <p:sp>
        <p:nvSpPr>
          <p:cNvPr id="5124" name="Rectangle 3"/>
          <p:cNvSpPr>
            <a:spLocks noGrp="1" noChangeArrowheads="1"/>
          </p:cNvSpPr>
          <p:nvPr>
            <p:ph idx="1"/>
          </p:nvPr>
        </p:nvSpPr>
        <p:spPr>
          <a:xfrm>
            <a:off x="228600" y="895350"/>
            <a:ext cx="8686800" cy="457199"/>
          </a:xfrm>
        </p:spPr>
        <p:txBody>
          <a:bodyPr>
            <a:normAutofit/>
          </a:bodyPr>
          <a:lstStyle/>
          <a:p>
            <a:pPr algn="ctr">
              <a:lnSpc>
                <a:spcPct val="90000"/>
              </a:lnSpc>
              <a:buFontTx/>
              <a:buNone/>
              <a:defRPr/>
            </a:pPr>
            <a:r>
              <a:rPr lang="en-US" altLang="en-US" sz="2400" b="1" dirty="0">
                <a:solidFill>
                  <a:schemeClr val="tx2">
                    <a:lumMod val="75000"/>
                  </a:schemeClr>
                </a:solidFill>
                <a:ea typeface="ＭＳ Ｐゴシック" pitchFamily="34" charset="-128"/>
              </a:rPr>
              <a:t>System to Track and Account for Children (STAC)</a:t>
            </a:r>
            <a:endParaRPr lang="en-US" altLang="en-US" sz="2400" i="1" dirty="0">
              <a:solidFill>
                <a:schemeClr val="tx2">
                  <a:lumMod val="75000"/>
                </a:schemeClr>
              </a:solidFill>
              <a:ea typeface="ＭＳ Ｐゴシック" pitchFamily="34" charset="-128"/>
            </a:endParaRPr>
          </a:p>
          <a:p>
            <a:pPr lvl="1" algn="ctr" eaLnBrk="1" hangingPunct="1">
              <a:lnSpc>
                <a:spcPct val="90000"/>
              </a:lnSpc>
              <a:buFontTx/>
              <a:buNone/>
              <a:defRPr/>
            </a:pPr>
            <a:endParaRPr lang="en-US" altLang="en-US" sz="2000" i="1" dirty="0">
              <a:ea typeface="ＭＳ Ｐゴシック" pitchFamily="34" charset="-128"/>
            </a:endParaRPr>
          </a:p>
        </p:txBody>
      </p:sp>
      <p:sp>
        <p:nvSpPr>
          <p:cNvPr id="2" name="Rectangle 1"/>
          <p:cNvSpPr/>
          <p:nvPr/>
        </p:nvSpPr>
        <p:spPr>
          <a:xfrm>
            <a:off x="228600" y="1403449"/>
            <a:ext cx="8686800" cy="2070310"/>
          </a:xfrm>
          <a:prstGeom prst="rect">
            <a:avLst/>
          </a:prstGeom>
        </p:spPr>
        <p:txBody>
          <a:bodyPr wrap="square">
            <a:spAutoFit/>
          </a:bodyPr>
          <a:lstStyle/>
          <a:p>
            <a:pPr algn="just">
              <a:lnSpc>
                <a:spcPct val="90000"/>
              </a:lnSpc>
              <a:spcBef>
                <a:spcPts val="800"/>
              </a:spcBef>
              <a:buFontTx/>
              <a:buNone/>
              <a:defRPr/>
            </a:pPr>
            <a:r>
              <a:rPr lang="en-US" altLang="en-US" sz="1600" i="1" dirty="0"/>
              <a:t>The STAC and Medicaid Unit is the unit within the NYS Education Department responsible for processing requests for Commissioner's approval for reimbursement.</a:t>
            </a:r>
          </a:p>
          <a:p>
            <a:pPr algn="just">
              <a:lnSpc>
                <a:spcPct val="90000"/>
              </a:lnSpc>
              <a:spcBef>
                <a:spcPts val="800"/>
              </a:spcBef>
              <a:buFontTx/>
              <a:buNone/>
              <a:defRPr/>
            </a:pPr>
            <a:r>
              <a:rPr lang="en-US" altLang="en-US" sz="1600" i="1" dirty="0"/>
              <a:t>This includes reimbursement approval for the costs of providing services to preschool and school-age students placed in special education programs at public and SED-approved private schools, special-act school districts, BOCES, and at state-supported and state-operated schools for the deaf and blind.</a:t>
            </a:r>
          </a:p>
          <a:p>
            <a:pPr algn="just">
              <a:lnSpc>
                <a:spcPct val="90000"/>
              </a:lnSpc>
              <a:spcBef>
                <a:spcPts val="800"/>
              </a:spcBef>
              <a:buFontTx/>
              <a:buNone/>
              <a:defRPr/>
            </a:pPr>
            <a:r>
              <a:rPr lang="en-US" altLang="en-US" sz="1600" i="1" dirty="0"/>
              <a:t>It also includes reimbursement approvals for students who have been determined to be homeless or runaway youth and for education services provided to incarcerated youth.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209550"/>
            <a:ext cx="8229600" cy="762000"/>
          </a:xfrm>
        </p:spPr>
        <p:txBody>
          <a:bodyPr>
            <a:normAutofit/>
          </a:bodyPr>
          <a:lstStyle/>
          <a:p>
            <a:pPr algn="ctr"/>
            <a:r>
              <a:rPr lang="en-US" altLang="en-US" sz="3200" dirty="0">
                <a:solidFill>
                  <a:schemeClr val="tx2">
                    <a:lumMod val="75000"/>
                  </a:schemeClr>
                </a:solidFill>
              </a:rPr>
              <a:t>Preschool Evaluation Rates</a:t>
            </a:r>
          </a:p>
        </p:txBody>
      </p:sp>
      <p:sp>
        <p:nvSpPr>
          <p:cNvPr id="6" name="Rectangle 3"/>
          <p:cNvSpPr txBox="1">
            <a:spLocks noChangeArrowheads="1"/>
          </p:cNvSpPr>
          <p:nvPr/>
        </p:nvSpPr>
        <p:spPr>
          <a:xfrm>
            <a:off x="289560" y="1200150"/>
            <a:ext cx="8534400" cy="3581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80000"/>
              </a:lnSpc>
              <a:spcAft>
                <a:spcPts val="0"/>
              </a:spcAft>
              <a:buClr>
                <a:schemeClr val="accent1">
                  <a:lumMod val="50000"/>
                </a:schemeClr>
              </a:buClr>
              <a:buFont typeface="Wingdings" panose="05000000000000000000" pitchFamily="2" charset="2"/>
              <a:buChar char="q"/>
            </a:pPr>
            <a:r>
              <a:rPr lang="en-US" altLang="en-US" sz="2350" dirty="0"/>
              <a:t>Preschool Evaluation Rates are developed by the New York State Department of Health.</a:t>
            </a:r>
          </a:p>
          <a:p>
            <a:pPr fontAlgn="auto">
              <a:lnSpc>
                <a:spcPct val="80000"/>
              </a:lnSpc>
              <a:spcAft>
                <a:spcPts val="0"/>
              </a:spcAft>
              <a:buClr>
                <a:schemeClr val="accent1">
                  <a:lumMod val="50000"/>
                </a:schemeClr>
              </a:buClr>
              <a:buFont typeface="Wingdings" panose="05000000000000000000" pitchFamily="2" charset="2"/>
              <a:buChar char="q"/>
            </a:pPr>
            <a:endParaRPr lang="en-US" altLang="en-US" sz="2350" dirty="0"/>
          </a:p>
          <a:p>
            <a:pPr fontAlgn="auto">
              <a:lnSpc>
                <a:spcPct val="80000"/>
              </a:lnSpc>
              <a:spcAft>
                <a:spcPts val="0"/>
              </a:spcAft>
              <a:buClr>
                <a:schemeClr val="accent1">
                  <a:lumMod val="50000"/>
                </a:schemeClr>
              </a:buClr>
              <a:buFont typeface="Wingdings" panose="05000000000000000000" pitchFamily="2" charset="2"/>
              <a:buChar char="q"/>
            </a:pPr>
            <a:r>
              <a:rPr lang="en-US" altLang="en-US" sz="2350" dirty="0"/>
              <a:t>Issued through the NYS Education Department’s Rate Setting Unit.</a:t>
            </a:r>
          </a:p>
          <a:p>
            <a:pPr fontAlgn="auto">
              <a:lnSpc>
                <a:spcPct val="80000"/>
              </a:lnSpc>
              <a:spcAft>
                <a:spcPts val="0"/>
              </a:spcAft>
              <a:buClr>
                <a:schemeClr val="accent1">
                  <a:lumMod val="50000"/>
                </a:schemeClr>
              </a:buClr>
              <a:buFont typeface="Wingdings" panose="05000000000000000000" pitchFamily="2" charset="2"/>
              <a:buChar char="q"/>
            </a:pPr>
            <a:endParaRPr lang="en-US" altLang="en-US" sz="2350" dirty="0"/>
          </a:p>
          <a:p>
            <a:pPr fontAlgn="auto">
              <a:lnSpc>
                <a:spcPct val="80000"/>
              </a:lnSpc>
              <a:spcAft>
                <a:spcPts val="0"/>
              </a:spcAft>
              <a:buClr>
                <a:schemeClr val="accent1">
                  <a:lumMod val="50000"/>
                </a:schemeClr>
              </a:buClr>
              <a:buFont typeface="Wingdings" panose="05000000000000000000" pitchFamily="2" charset="2"/>
              <a:buChar char="q"/>
            </a:pPr>
            <a:r>
              <a:rPr lang="en-US" altLang="en-US" sz="2350" dirty="0"/>
              <a:t>Applicable rate is determined by the county of residence of the student, not by the county of the approved evaluator.</a:t>
            </a:r>
          </a:p>
        </p:txBody>
      </p:sp>
      <p:sp>
        <p:nvSpPr>
          <p:cNvPr id="7" name="Slide Number Placeholder 1"/>
          <p:cNvSpPr txBox="1">
            <a:spLocks/>
          </p:cNvSpPr>
          <p:nvPr/>
        </p:nvSpPr>
        <p:spPr>
          <a:xfrm>
            <a:off x="6553200" y="6248400"/>
            <a:ext cx="2133600" cy="457200"/>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sz="40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40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40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4000" kern="1200">
                <a:solidFill>
                  <a:schemeClr val="tx1"/>
                </a:solidFill>
                <a:latin typeface="Arial" charset="0"/>
                <a:ea typeface="ＭＳ Ｐゴシック" pitchFamily="34" charset="-128"/>
                <a:cs typeface="+mn-cs"/>
              </a:defRPr>
            </a:lvl5pPr>
            <a:lvl6pPr marL="2286000" algn="l" defTabSz="914400" rtl="0" eaLnBrk="1" latinLnBrk="0" hangingPunct="1">
              <a:defRPr sz="4000" kern="1200">
                <a:solidFill>
                  <a:schemeClr val="tx1"/>
                </a:solidFill>
                <a:latin typeface="Arial" charset="0"/>
                <a:ea typeface="ＭＳ Ｐゴシック" pitchFamily="34" charset="-128"/>
                <a:cs typeface="+mn-cs"/>
              </a:defRPr>
            </a:lvl6pPr>
            <a:lvl7pPr marL="2743200" algn="l" defTabSz="914400" rtl="0" eaLnBrk="1" latinLnBrk="0" hangingPunct="1">
              <a:defRPr sz="4000" kern="1200">
                <a:solidFill>
                  <a:schemeClr val="tx1"/>
                </a:solidFill>
                <a:latin typeface="Arial" charset="0"/>
                <a:ea typeface="ＭＳ Ｐゴシック" pitchFamily="34" charset="-128"/>
                <a:cs typeface="+mn-cs"/>
              </a:defRPr>
            </a:lvl7pPr>
            <a:lvl8pPr marL="3200400" algn="l" defTabSz="914400" rtl="0" eaLnBrk="1" latinLnBrk="0" hangingPunct="1">
              <a:defRPr sz="4000" kern="1200">
                <a:solidFill>
                  <a:schemeClr val="tx1"/>
                </a:solidFill>
                <a:latin typeface="Arial" charset="0"/>
                <a:ea typeface="ＭＳ Ｐゴシック" pitchFamily="34" charset="-128"/>
                <a:cs typeface="+mn-cs"/>
              </a:defRPr>
            </a:lvl8pPr>
            <a:lvl9pPr marL="3657600" algn="l" defTabSz="914400" rtl="0" eaLnBrk="1" latinLnBrk="0" hangingPunct="1">
              <a:defRPr sz="4000" kern="1200">
                <a:solidFill>
                  <a:schemeClr val="tx1"/>
                </a:solidFill>
                <a:latin typeface="Arial" charset="0"/>
                <a:ea typeface="ＭＳ Ｐゴシック" pitchFamily="34" charset="-128"/>
                <a:cs typeface="+mn-cs"/>
              </a:defRPr>
            </a:lvl9pPr>
          </a:lstStyle>
          <a:p>
            <a:pPr>
              <a:defRPr/>
            </a:pPr>
            <a:fld id="{24ABD0F8-4B58-427A-9EF2-D26CBA4A43D3}"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FE090F4-2B7B-0E3B-C650-58D6E87E4F4A}"/>
              </a:ext>
            </a:extLst>
          </p:cNvPr>
          <p:cNvSpPr>
            <a:spLocks noGrp="1"/>
          </p:cNvSpPr>
          <p:nvPr>
            <p:ph type="title"/>
          </p:nvPr>
        </p:nvSpPr>
        <p:spPr>
          <a:xfrm>
            <a:off x="228600" y="338328"/>
            <a:ext cx="8686800" cy="722376"/>
          </a:xfrm>
        </p:spPr>
        <p:txBody>
          <a:bodyPr anchor="ctr">
            <a:normAutofit fontScale="90000"/>
          </a:bodyPr>
          <a:lstStyle/>
          <a:p>
            <a:pPr algn="ctr"/>
            <a:r>
              <a:rPr lang="en-US" sz="2800" dirty="0"/>
              <a:t>STAC-5 Form – Request for Commissioner's Approval of Reimbursement for Evaluations</a:t>
            </a:r>
          </a:p>
        </p:txBody>
      </p:sp>
      <p:pic>
        <p:nvPicPr>
          <p:cNvPr id="8" name="Picture 7">
            <a:extLst>
              <a:ext uri="{FF2B5EF4-FFF2-40B4-BE49-F238E27FC236}">
                <a16:creationId xmlns:a16="http://schemas.microsoft.com/office/drawing/2014/main" id="{0C054754-58FA-FFED-B920-89836BAF2C62}"/>
              </a:ext>
            </a:extLst>
          </p:cNvPr>
          <p:cNvPicPr>
            <a:picLocks noChangeAspect="1"/>
          </p:cNvPicPr>
          <p:nvPr/>
        </p:nvPicPr>
        <p:blipFill>
          <a:blip r:embed="rId2"/>
          <a:stretch>
            <a:fillRect/>
          </a:stretch>
        </p:blipFill>
        <p:spPr>
          <a:xfrm>
            <a:off x="1143000" y="1123950"/>
            <a:ext cx="6858000" cy="3962400"/>
          </a:xfrm>
          <a:prstGeom prst="rect">
            <a:avLst/>
          </a:prstGeom>
          <a:noFill/>
          <a:effectLst>
            <a:outerShdw blurRad="63500" sx="102000" sy="102000" algn="ctr" rotWithShape="0">
              <a:prstClr val="black">
                <a:alpha val="40000"/>
              </a:prstClr>
            </a:outerShdw>
          </a:effectLst>
        </p:spPr>
      </p:pic>
      <p:sp>
        <p:nvSpPr>
          <p:cNvPr id="7" name="Slide Number Placeholder 1"/>
          <p:cNvSpPr txBox="1">
            <a:spLocks/>
          </p:cNvSpPr>
          <p:nvPr/>
        </p:nvSpPr>
        <p:spPr>
          <a:xfrm>
            <a:off x="6553200" y="6248400"/>
            <a:ext cx="2133600" cy="457200"/>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charset="0"/>
                <a:ea typeface="ＭＳ Ｐゴシック" pitchFamily="34" charset="-128"/>
                <a:cs typeface="+mn-cs"/>
              </a:defRPr>
            </a:lvl1pPr>
            <a:lvl2pPr marL="457200" algn="l" rtl="0" fontAlgn="base">
              <a:spcBef>
                <a:spcPct val="0"/>
              </a:spcBef>
              <a:spcAft>
                <a:spcPct val="0"/>
              </a:spcAft>
              <a:defRPr sz="40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40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40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4000" kern="1200">
                <a:solidFill>
                  <a:schemeClr val="tx1"/>
                </a:solidFill>
                <a:latin typeface="Arial" charset="0"/>
                <a:ea typeface="ＭＳ Ｐゴシック" pitchFamily="34" charset="-128"/>
                <a:cs typeface="+mn-cs"/>
              </a:defRPr>
            </a:lvl5pPr>
            <a:lvl6pPr marL="2286000" algn="l" defTabSz="914400" rtl="0" eaLnBrk="1" latinLnBrk="0" hangingPunct="1">
              <a:defRPr sz="4000" kern="1200">
                <a:solidFill>
                  <a:schemeClr val="tx1"/>
                </a:solidFill>
                <a:latin typeface="Arial" charset="0"/>
                <a:ea typeface="ＭＳ Ｐゴシック" pitchFamily="34" charset="-128"/>
                <a:cs typeface="+mn-cs"/>
              </a:defRPr>
            </a:lvl6pPr>
            <a:lvl7pPr marL="2743200" algn="l" defTabSz="914400" rtl="0" eaLnBrk="1" latinLnBrk="0" hangingPunct="1">
              <a:defRPr sz="4000" kern="1200">
                <a:solidFill>
                  <a:schemeClr val="tx1"/>
                </a:solidFill>
                <a:latin typeface="Arial" charset="0"/>
                <a:ea typeface="ＭＳ Ｐゴシック" pitchFamily="34" charset="-128"/>
                <a:cs typeface="+mn-cs"/>
              </a:defRPr>
            </a:lvl7pPr>
            <a:lvl8pPr marL="3200400" algn="l" defTabSz="914400" rtl="0" eaLnBrk="1" latinLnBrk="0" hangingPunct="1">
              <a:defRPr sz="4000" kern="1200">
                <a:solidFill>
                  <a:schemeClr val="tx1"/>
                </a:solidFill>
                <a:latin typeface="Arial" charset="0"/>
                <a:ea typeface="ＭＳ Ｐゴシック" pitchFamily="34" charset="-128"/>
                <a:cs typeface="+mn-cs"/>
              </a:defRPr>
            </a:lvl8pPr>
            <a:lvl9pPr marL="3657600" algn="l" defTabSz="914400" rtl="0" eaLnBrk="1" latinLnBrk="0" hangingPunct="1">
              <a:defRPr sz="4000" kern="1200">
                <a:solidFill>
                  <a:schemeClr val="tx1"/>
                </a:solidFill>
                <a:latin typeface="Arial" charset="0"/>
                <a:ea typeface="ＭＳ Ｐゴシック" pitchFamily="34" charset="-128"/>
                <a:cs typeface="+mn-cs"/>
              </a:defRPr>
            </a:lvl9pPr>
          </a:lstStyle>
          <a:p>
            <a:pPr>
              <a:spcAft>
                <a:spcPts val="600"/>
              </a:spcAft>
              <a:defRPr/>
            </a:pPr>
            <a:fld id="{24ABD0F8-4B58-427A-9EF2-D26CBA4A43D3}" type="slidenum">
              <a:rPr lang="en-US" smtClean="0"/>
              <a:pPr>
                <a:spcAft>
                  <a:spcPts val="600"/>
                </a:spcAft>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09550"/>
            <a:ext cx="8686800" cy="762000"/>
          </a:xfrm>
        </p:spPr>
        <p:txBody>
          <a:bodyPr>
            <a:noAutofit/>
          </a:bodyPr>
          <a:lstStyle/>
          <a:p>
            <a:r>
              <a:rPr lang="en-US" altLang="en-US" sz="3200" dirty="0"/>
              <a:t>Processing “OTHER” Evaluations</a:t>
            </a:r>
            <a:endParaRPr lang="en-US" sz="3200" dirty="0"/>
          </a:p>
        </p:txBody>
      </p:sp>
      <p:sp>
        <p:nvSpPr>
          <p:cNvPr id="4" name="Rectangle 3"/>
          <p:cNvSpPr/>
          <p:nvPr/>
        </p:nvSpPr>
        <p:spPr>
          <a:xfrm>
            <a:off x="274320" y="1123950"/>
            <a:ext cx="8534400" cy="3662541"/>
          </a:xfrm>
          <a:prstGeom prst="rect">
            <a:avLst/>
          </a:prstGeom>
        </p:spPr>
        <p:txBody>
          <a:bodyPr wrap="square">
            <a:spAutoFit/>
          </a:bodyPr>
          <a:lstStyle/>
          <a:p>
            <a:pPr marL="342900" lvl="0" indent="-342900" eaLnBrk="0" hangingPunct="0">
              <a:spcBef>
                <a:spcPct val="20000"/>
              </a:spcBef>
              <a:buClr>
                <a:schemeClr val="accent1">
                  <a:lumMod val="50000"/>
                </a:schemeClr>
              </a:buClr>
              <a:buSzPct val="75000"/>
              <a:buFont typeface="Wingdings" panose="05000000000000000000" pitchFamily="2" charset="2"/>
              <a:buChar char="q"/>
            </a:pPr>
            <a:r>
              <a:rPr lang="en-US" altLang="en-US" sz="2000" kern="0" dirty="0">
                <a:solidFill>
                  <a:srgbClr val="000000"/>
                </a:solidFill>
                <a:latin typeface="Arial"/>
                <a:ea typeface="+mn-ea"/>
              </a:rPr>
              <a:t>Many “OTHER” evaluations are typically processed as part of a recognized evaluation component listed in our “Glossary of Terms” (see list on following slide).</a:t>
            </a:r>
          </a:p>
          <a:p>
            <a:pPr marL="342900" lvl="0" indent="-342900" eaLnBrk="0" hangingPunct="0">
              <a:spcBef>
                <a:spcPct val="20000"/>
              </a:spcBef>
              <a:buClr>
                <a:schemeClr val="accent1">
                  <a:lumMod val="50000"/>
                </a:schemeClr>
              </a:buClr>
              <a:buSzPct val="75000"/>
              <a:buFont typeface="Wingdings" panose="05000000000000000000" pitchFamily="2" charset="2"/>
              <a:buChar char="q"/>
            </a:pPr>
            <a:r>
              <a:rPr lang="en-US" altLang="en-US" sz="2000" kern="0" dirty="0">
                <a:solidFill>
                  <a:srgbClr val="000000"/>
                </a:solidFill>
                <a:latin typeface="Arial"/>
                <a:ea typeface="+mn-ea"/>
              </a:rPr>
              <a:t>When “OTHER” evaluations are reimbursed as a stand-alone evaluation, these specialty evaluations require a special explanation from the CPSE attached to the STAC-5 (identify type on form).</a:t>
            </a:r>
          </a:p>
          <a:p>
            <a:pPr marL="342900" lvl="0" indent="-342900" eaLnBrk="0" hangingPunct="0">
              <a:spcBef>
                <a:spcPct val="20000"/>
              </a:spcBef>
              <a:buClr>
                <a:schemeClr val="accent1">
                  <a:lumMod val="50000"/>
                </a:schemeClr>
              </a:buClr>
              <a:buSzPct val="75000"/>
              <a:buFont typeface="Wingdings" panose="05000000000000000000" pitchFamily="2" charset="2"/>
              <a:buChar char="q"/>
            </a:pPr>
            <a:r>
              <a:rPr lang="en-US" altLang="en-US" sz="2000" kern="0" dirty="0">
                <a:solidFill>
                  <a:srgbClr val="000000"/>
                </a:solidFill>
                <a:latin typeface="Arial"/>
                <a:ea typeface="+mn-ea"/>
              </a:rPr>
              <a:t>All “OTHER” evaluations are reviewed and processed manually by the STAC Unit.</a:t>
            </a:r>
          </a:p>
          <a:p>
            <a:pPr marL="342900" lvl="0" indent="-342900" eaLnBrk="0" hangingPunct="0">
              <a:spcBef>
                <a:spcPct val="20000"/>
              </a:spcBef>
              <a:buClr>
                <a:schemeClr val="accent1">
                  <a:lumMod val="50000"/>
                </a:schemeClr>
              </a:buClr>
              <a:buSzPct val="75000"/>
              <a:buFont typeface="Wingdings" panose="05000000000000000000" pitchFamily="2" charset="2"/>
              <a:buChar char="q"/>
            </a:pPr>
            <a:r>
              <a:rPr lang="en-US" altLang="en-US" sz="2000" kern="0" dirty="0">
                <a:solidFill>
                  <a:srgbClr val="000000"/>
                </a:solidFill>
                <a:latin typeface="Arial"/>
                <a:ea typeface="+mn-ea"/>
              </a:rPr>
              <a:t>Counseling, Functional Vision, Music Therapy, and an evaluation by a teacher of the blind/visually impaired are no longer considered “Other” Evaluations.</a:t>
            </a:r>
            <a:endParaRPr lang="en-US" altLang="en-US" sz="2000" kern="0" dirty="0">
              <a:solidFill>
                <a:srgbClr val="000000"/>
              </a:solid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76200" y="364881"/>
            <a:ext cx="8991600" cy="1014222"/>
          </a:xfrm>
        </p:spPr>
        <p:txBody>
          <a:bodyPr>
            <a:noAutofit/>
          </a:bodyPr>
          <a:lstStyle/>
          <a:p>
            <a:pPr>
              <a:defRPr/>
            </a:pPr>
            <a:r>
              <a:rPr lang="en-US" altLang="en-US" sz="3200" dirty="0">
                <a:solidFill>
                  <a:schemeClr val="tx2">
                    <a:lumMod val="75000"/>
                  </a:schemeClr>
                </a:solidFill>
              </a:rPr>
              <a:t>Recognized “OTHER” Evaluation Components</a:t>
            </a:r>
            <a:endParaRPr lang="en-US" altLang="en-US" sz="3200" dirty="0">
              <a:solidFill>
                <a:schemeClr val="tx2">
                  <a:lumMod val="75000"/>
                </a:schemeClr>
              </a:solidFill>
              <a:ea typeface="ＭＳ Ｐゴシック" pitchFamily="34" charset="-128"/>
            </a:endParaRPr>
          </a:p>
        </p:txBody>
      </p:sp>
      <p:sp>
        <p:nvSpPr>
          <p:cNvPr id="2" name="Rectangle 1"/>
          <p:cNvSpPr/>
          <p:nvPr/>
        </p:nvSpPr>
        <p:spPr>
          <a:xfrm>
            <a:off x="1371600" y="1386489"/>
            <a:ext cx="3200400" cy="3323987"/>
          </a:xfrm>
          <a:prstGeom prst="rect">
            <a:avLst/>
          </a:prstGeom>
        </p:spPr>
        <p:txBody>
          <a:bodyPr wrap="square">
            <a:spAutoFit/>
          </a:bodyPr>
          <a:lstStyle/>
          <a:p>
            <a:pPr marL="0" indent="0">
              <a:buFont typeface="Wingdings" pitchFamily="2" charset="2"/>
              <a:buNone/>
            </a:pPr>
            <a:r>
              <a:rPr lang="en-US" altLang="en-US" sz="1800" b="1" u="sng" dirty="0"/>
              <a:t>Evaluation for:</a:t>
            </a:r>
            <a:endParaRPr lang="en-US" altLang="en-US" sz="1600" b="1" u="sng" dirty="0"/>
          </a:p>
          <a:p>
            <a:pPr marL="0" indent="0">
              <a:buFont typeface="Wingdings" pitchFamily="2" charset="2"/>
              <a:buNone/>
            </a:pPr>
            <a:r>
              <a:rPr lang="en-US" altLang="en-US" sz="1600" dirty="0"/>
              <a:t>Adaptive PE</a:t>
            </a:r>
          </a:p>
          <a:p>
            <a:pPr marL="0" indent="0">
              <a:buFont typeface="Wingdings" pitchFamily="2" charset="2"/>
              <a:buNone/>
            </a:pPr>
            <a:r>
              <a:rPr lang="en-US" altLang="en-US" sz="1600" dirty="0"/>
              <a:t>Art Therapy/Play Therapy</a:t>
            </a:r>
          </a:p>
          <a:p>
            <a:pPr marL="0" indent="0">
              <a:buFont typeface="Wingdings" pitchFamily="2" charset="2"/>
              <a:buNone/>
            </a:pPr>
            <a:r>
              <a:rPr lang="en-US" altLang="en-US" sz="1600" dirty="0"/>
              <a:t>Augmented Communication</a:t>
            </a:r>
          </a:p>
          <a:p>
            <a:pPr marL="0" indent="0">
              <a:buFont typeface="Wingdings" pitchFamily="2" charset="2"/>
              <a:buNone/>
            </a:pPr>
            <a:r>
              <a:rPr lang="en-US" altLang="en-US" sz="1600" dirty="0"/>
              <a:t>Cleft Palate</a:t>
            </a:r>
          </a:p>
          <a:p>
            <a:pPr marL="0" indent="0">
              <a:buFont typeface="Wingdings" pitchFamily="2" charset="2"/>
              <a:buNone/>
            </a:pPr>
            <a:r>
              <a:rPr lang="en-US" altLang="en-US" sz="1600" dirty="0"/>
              <a:t>Physical Coordination &amp; Balance</a:t>
            </a:r>
          </a:p>
          <a:p>
            <a:pPr marL="0" indent="0">
              <a:buFont typeface="Wingdings" pitchFamily="2" charset="2"/>
              <a:buNone/>
            </a:pPr>
            <a:r>
              <a:rPr lang="en-US" altLang="en-US" sz="1600" dirty="0"/>
              <a:t>Developmental Assessment</a:t>
            </a:r>
          </a:p>
          <a:p>
            <a:pPr marL="0" indent="0">
              <a:buFont typeface="Wingdings" pitchFamily="2" charset="2"/>
              <a:buNone/>
            </a:pPr>
            <a:r>
              <a:rPr lang="en-US" altLang="en-US" sz="1600" dirty="0"/>
              <a:t>Ear/Nose/Throat</a:t>
            </a:r>
          </a:p>
          <a:p>
            <a:pPr marL="0" indent="0">
              <a:buFont typeface="Wingdings" pitchFamily="2" charset="2"/>
              <a:buNone/>
            </a:pPr>
            <a:r>
              <a:rPr lang="en-US" altLang="en-US" sz="1600" dirty="0"/>
              <a:t>Feeding</a:t>
            </a:r>
          </a:p>
          <a:p>
            <a:pPr marL="0" indent="0">
              <a:buFont typeface="Wingdings" pitchFamily="2" charset="2"/>
              <a:buNone/>
            </a:pPr>
            <a:r>
              <a:rPr lang="en-US" altLang="en-US" sz="1600" dirty="0"/>
              <a:t>Oral Motor</a:t>
            </a:r>
          </a:p>
          <a:p>
            <a:pPr marL="0" indent="0">
              <a:buFont typeface="Wingdings" pitchFamily="2" charset="2"/>
              <a:buNone/>
            </a:pPr>
            <a:r>
              <a:rPr lang="en-US" altLang="en-US" sz="1600" dirty="0"/>
              <a:t>Orientation and Mobility</a:t>
            </a:r>
          </a:p>
          <a:p>
            <a:pPr marL="0" indent="0">
              <a:buFont typeface="Wingdings" pitchFamily="2" charset="2"/>
              <a:buNone/>
            </a:pPr>
            <a:endParaRPr lang="en-US" altLang="en-US" sz="1600" dirty="0"/>
          </a:p>
          <a:p>
            <a:pPr marL="0" indent="0">
              <a:buFont typeface="Wingdings" pitchFamily="2" charset="2"/>
              <a:buNone/>
            </a:pPr>
            <a:r>
              <a:rPr lang="en-US" altLang="en-US" sz="1600" dirty="0"/>
              <a:t>Eval by Teacher of the Deaf</a:t>
            </a:r>
          </a:p>
        </p:txBody>
      </p:sp>
      <p:sp>
        <p:nvSpPr>
          <p:cNvPr id="3" name="Rectangle 2"/>
          <p:cNvSpPr/>
          <p:nvPr/>
        </p:nvSpPr>
        <p:spPr>
          <a:xfrm>
            <a:off x="4876800" y="1378986"/>
            <a:ext cx="4038600" cy="3323987"/>
          </a:xfrm>
          <a:prstGeom prst="rect">
            <a:avLst/>
          </a:prstGeom>
        </p:spPr>
        <p:txBody>
          <a:bodyPr wrap="square">
            <a:spAutoFit/>
          </a:bodyPr>
          <a:lstStyle/>
          <a:p>
            <a:pPr>
              <a:buFont typeface="Wingdings" pitchFamily="2" charset="2"/>
              <a:buNone/>
            </a:pPr>
            <a:r>
              <a:rPr lang="en-US" altLang="en-US" sz="1800" b="1" u="sng" dirty="0"/>
              <a:t>May be part of:</a:t>
            </a:r>
            <a:endParaRPr lang="en-US" altLang="en-US" sz="1800" b="1" dirty="0"/>
          </a:p>
          <a:p>
            <a:pPr>
              <a:buFont typeface="Wingdings" pitchFamily="2" charset="2"/>
              <a:buNone/>
            </a:pPr>
            <a:r>
              <a:rPr lang="en-US" altLang="en-US" sz="1400" dirty="0"/>
              <a:t> </a:t>
            </a:r>
            <a:r>
              <a:rPr lang="en-US" altLang="en-US" sz="1600" dirty="0"/>
              <a:t>Physical/Medical or PT Eval</a:t>
            </a:r>
          </a:p>
          <a:p>
            <a:pPr>
              <a:buFont typeface="Wingdings" pitchFamily="2" charset="2"/>
              <a:buNone/>
            </a:pPr>
            <a:r>
              <a:rPr lang="en-US" altLang="en-US" sz="1600" dirty="0"/>
              <a:t> Psychological Eval</a:t>
            </a:r>
          </a:p>
          <a:p>
            <a:pPr>
              <a:buFont typeface="Wingdings" pitchFamily="2" charset="2"/>
              <a:buNone/>
            </a:pPr>
            <a:r>
              <a:rPr lang="en-US" altLang="en-US" sz="1600" dirty="0"/>
              <a:t> Speech/Language Eval</a:t>
            </a:r>
          </a:p>
          <a:p>
            <a:pPr>
              <a:buFont typeface="Wingdings" pitchFamily="2" charset="2"/>
              <a:buNone/>
            </a:pPr>
            <a:r>
              <a:rPr lang="en-US" altLang="en-US" sz="1600" dirty="0"/>
              <a:t> Physical/Medical Eval</a:t>
            </a:r>
          </a:p>
          <a:p>
            <a:pPr>
              <a:buFont typeface="Wingdings" pitchFamily="2" charset="2"/>
              <a:buNone/>
            </a:pPr>
            <a:r>
              <a:rPr lang="en-US" altLang="en-US" sz="1600" dirty="0"/>
              <a:t> Physical/Medical or PT Eval</a:t>
            </a:r>
          </a:p>
          <a:p>
            <a:pPr>
              <a:buFont typeface="Wingdings" pitchFamily="2" charset="2"/>
              <a:buNone/>
            </a:pPr>
            <a:r>
              <a:rPr lang="en-US" altLang="en-US" sz="1600" dirty="0"/>
              <a:t> Physical/Medical Eval</a:t>
            </a:r>
          </a:p>
          <a:p>
            <a:pPr>
              <a:buFont typeface="Wingdings" pitchFamily="2" charset="2"/>
              <a:buNone/>
            </a:pPr>
            <a:r>
              <a:rPr lang="en-US" altLang="en-US" sz="1600" dirty="0"/>
              <a:t> Physical/Medical Eval</a:t>
            </a:r>
          </a:p>
          <a:p>
            <a:pPr>
              <a:buFont typeface="Wingdings" pitchFamily="2" charset="2"/>
              <a:buNone/>
            </a:pPr>
            <a:r>
              <a:rPr lang="en-US" altLang="en-US" sz="1600" dirty="0"/>
              <a:t> Physical/Medical or Speech/Language</a:t>
            </a:r>
          </a:p>
          <a:p>
            <a:pPr>
              <a:buFont typeface="Wingdings" pitchFamily="2" charset="2"/>
              <a:buNone/>
            </a:pPr>
            <a:r>
              <a:rPr lang="en-US" altLang="en-US" sz="1600" dirty="0"/>
              <a:t> Physical/Medical Eval</a:t>
            </a:r>
          </a:p>
          <a:p>
            <a:pPr>
              <a:buFont typeface="Wingdings" pitchFamily="2" charset="2"/>
              <a:buNone/>
            </a:pPr>
            <a:r>
              <a:rPr lang="en-US" altLang="en-US" sz="1600" dirty="0"/>
              <a:t> Psychiatric, Optometric, OT, PT or </a:t>
            </a:r>
          </a:p>
          <a:p>
            <a:pPr>
              <a:buFont typeface="Wingdings" pitchFamily="2" charset="2"/>
              <a:buNone/>
            </a:pPr>
            <a:r>
              <a:rPr lang="en-US" altLang="en-US" sz="1600" dirty="0"/>
              <a:t>      Audiological Eval</a:t>
            </a:r>
          </a:p>
          <a:p>
            <a:pPr>
              <a:buFont typeface="Wingdings" pitchFamily="2" charset="2"/>
              <a:buNone/>
            </a:pPr>
            <a:r>
              <a:rPr lang="en-US" altLang="en-US" sz="1600" dirty="0"/>
              <a:t> Education Eval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228600" y="438150"/>
            <a:ext cx="8686800" cy="722376"/>
          </a:xfrm>
        </p:spPr>
        <p:txBody>
          <a:bodyPr>
            <a:noAutofit/>
          </a:bodyPr>
          <a:lstStyle/>
          <a:p>
            <a:pPr>
              <a:defRPr/>
            </a:pPr>
            <a:r>
              <a:rPr lang="en-US" altLang="en-US" sz="3200" dirty="0">
                <a:solidFill>
                  <a:schemeClr val="tx2">
                    <a:lumMod val="75000"/>
                  </a:schemeClr>
                </a:solidFill>
              </a:rPr>
              <a:t>PRESCHOOL PROCESSING</a:t>
            </a:r>
            <a:br>
              <a:rPr lang="en-US" altLang="en-US" sz="3200" dirty="0">
                <a:solidFill>
                  <a:schemeClr val="tx2">
                    <a:lumMod val="75000"/>
                  </a:schemeClr>
                </a:solidFill>
              </a:rPr>
            </a:br>
            <a:r>
              <a:rPr lang="en-US" altLang="en-US" sz="2800" dirty="0">
                <a:solidFill>
                  <a:schemeClr val="tx2">
                    <a:lumMod val="75000"/>
                  </a:schemeClr>
                </a:solidFill>
              </a:rPr>
              <a:t>Placement for Educational Services – STAC-1</a:t>
            </a:r>
            <a:endParaRPr lang="en-US" sz="2800" cap="all" dirty="0">
              <a:solidFill>
                <a:schemeClr val="tx2">
                  <a:lumMod val="75000"/>
                </a:schemeClr>
              </a:solidFill>
              <a:cs typeface="+mj-cs"/>
            </a:endParaRPr>
          </a:p>
        </p:txBody>
      </p:sp>
      <p:sp>
        <p:nvSpPr>
          <p:cNvPr id="2" name="Rectangle 1"/>
          <p:cNvSpPr/>
          <p:nvPr/>
        </p:nvSpPr>
        <p:spPr>
          <a:xfrm>
            <a:off x="152400" y="1428750"/>
            <a:ext cx="8839200" cy="3748719"/>
          </a:xfrm>
          <a:prstGeom prst="rect">
            <a:avLst/>
          </a:prstGeom>
        </p:spPr>
        <p:txBody>
          <a:bodyPr wrap="square">
            <a:spAutoFit/>
          </a:bodyPr>
          <a:lstStyle/>
          <a:p>
            <a:pPr marL="342900" lvl="0" indent="-342900" eaLnBrk="0" hangingPunct="0">
              <a:spcBef>
                <a:spcPct val="20000"/>
              </a:spcBef>
              <a:buClr>
                <a:schemeClr val="accent1">
                  <a:lumMod val="50000"/>
                </a:schemeClr>
              </a:buClr>
              <a:buSzPct val="75000"/>
              <a:buFont typeface="Wingdings" panose="05000000000000000000" pitchFamily="2" charset="2"/>
              <a:buChar char="q"/>
            </a:pPr>
            <a:r>
              <a:rPr lang="en-US" altLang="en-US" sz="2000" kern="0" dirty="0">
                <a:solidFill>
                  <a:srgbClr val="000000"/>
                </a:solidFill>
                <a:latin typeface="Arial"/>
                <a:ea typeface="+mn-ea"/>
              </a:rPr>
              <a:t>Placement by Committee on Preschool Special Education (CPSE).</a:t>
            </a:r>
          </a:p>
          <a:p>
            <a:pPr marL="342900" lvl="0" indent="-342900" eaLnBrk="0" hangingPunct="0">
              <a:spcBef>
                <a:spcPct val="20000"/>
              </a:spcBef>
              <a:buClr>
                <a:schemeClr val="accent1">
                  <a:lumMod val="50000"/>
                </a:schemeClr>
              </a:buClr>
              <a:buSzPct val="75000"/>
              <a:buFont typeface="Wingdings" panose="05000000000000000000" pitchFamily="2" charset="2"/>
              <a:buChar char="q"/>
            </a:pPr>
            <a:r>
              <a:rPr lang="en-US" altLang="en-US" sz="2000" kern="0" dirty="0">
                <a:solidFill>
                  <a:srgbClr val="000000"/>
                </a:solidFill>
                <a:latin typeface="Arial"/>
                <a:ea typeface="+mn-ea"/>
              </a:rPr>
              <a:t>STAC-1 generated by school district, authorized by Board of Education Representative, and sent to municipality for signature.</a:t>
            </a:r>
          </a:p>
          <a:p>
            <a:pPr marL="342900" lvl="0" indent="-342900" eaLnBrk="0" hangingPunct="0">
              <a:spcBef>
                <a:spcPct val="20000"/>
              </a:spcBef>
              <a:buClr>
                <a:schemeClr val="accent1">
                  <a:lumMod val="50000"/>
                </a:schemeClr>
              </a:buClr>
              <a:buSzPct val="75000"/>
              <a:buFont typeface="Wingdings" panose="05000000000000000000" pitchFamily="2" charset="2"/>
              <a:buChar char="q"/>
            </a:pPr>
            <a:r>
              <a:rPr lang="en-US" altLang="en-US" sz="2000" kern="0" dirty="0">
                <a:solidFill>
                  <a:srgbClr val="000000"/>
                </a:solidFill>
                <a:latin typeface="Arial"/>
                <a:ea typeface="+mn-ea"/>
              </a:rPr>
              <a:t>Municipality authorizes STAC-1 and forwards info to STAC Unit – either  electronically (through the Online or FTP process) or hard copy (as necessary).</a:t>
            </a:r>
          </a:p>
          <a:p>
            <a:pPr marL="342900" lvl="0" indent="-342900" eaLnBrk="0" hangingPunct="0">
              <a:spcBef>
                <a:spcPct val="20000"/>
              </a:spcBef>
              <a:buClr>
                <a:schemeClr val="accent1">
                  <a:lumMod val="50000"/>
                </a:schemeClr>
              </a:buClr>
              <a:buSzPct val="75000"/>
              <a:buFont typeface="Wingdings" panose="05000000000000000000" pitchFamily="2" charset="2"/>
              <a:buChar char="q"/>
            </a:pPr>
            <a:r>
              <a:rPr lang="en-US" altLang="en-US" sz="2000" kern="0" dirty="0">
                <a:solidFill>
                  <a:srgbClr val="000000"/>
                </a:solidFill>
                <a:latin typeface="Arial"/>
                <a:ea typeface="+mn-ea"/>
              </a:rPr>
              <a:t>STAC-3 report generated for all approved STAC-1’s; approval notices sent to School District, County and SED-approved provider.</a:t>
            </a:r>
          </a:p>
          <a:p>
            <a:pPr lvl="0" eaLnBrk="0" hangingPunct="0">
              <a:spcBef>
                <a:spcPct val="20000"/>
              </a:spcBef>
              <a:buClr>
                <a:srgbClr val="00007D"/>
              </a:buClr>
              <a:buSzPct val="75000"/>
            </a:pPr>
            <a:endParaRPr lang="en-US" altLang="en-US" sz="800" kern="0" dirty="0">
              <a:solidFill>
                <a:srgbClr val="000000"/>
              </a:solidFill>
              <a:latin typeface="Arial"/>
              <a:ea typeface="+mn-ea"/>
            </a:endParaRPr>
          </a:p>
          <a:p>
            <a:pPr lvl="0" eaLnBrk="0" hangingPunct="0">
              <a:spcBef>
                <a:spcPct val="20000"/>
              </a:spcBef>
              <a:buClr>
                <a:srgbClr val="00007D"/>
              </a:buClr>
              <a:buSzPct val="75000"/>
            </a:pPr>
            <a:r>
              <a:rPr lang="en-US" altLang="en-US" sz="1600" kern="0" dirty="0">
                <a:solidFill>
                  <a:srgbClr val="000000"/>
                </a:solidFill>
                <a:latin typeface="Arial"/>
                <a:ea typeface="+mn-ea"/>
              </a:rPr>
              <a:t>NOTE:	Child specific STAC-3 is available to view and print via DQPRT screen, 	otherwise a summary report is made available inside the SED FTM outbasket       	once every 4 weeks.  The filename begins with EFHMAIL.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228600" y="438150"/>
            <a:ext cx="8686800" cy="722376"/>
          </a:xfrm>
        </p:spPr>
        <p:txBody>
          <a:bodyPr>
            <a:normAutofit fontScale="90000"/>
          </a:bodyPr>
          <a:lstStyle/>
          <a:p>
            <a:pPr>
              <a:defRPr/>
            </a:pPr>
            <a:r>
              <a:rPr lang="en-US" altLang="en-US" sz="3600" dirty="0">
                <a:solidFill>
                  <a:schemeClr val="tx2">
                    <a:lumMod val="75000"/>
                  </a:schemeClr>
                </a:solidFill>
              </a:rPr>
              <a:t>PRESCHOOL PROCESSING</a:t>
            </a:r>
            <a:br>
              <a:rPr lang="en-US" altLang="en-US" sz="2400" dirty="0">
                <a:solidFill>
                  <a:schemeClr val="tx2">
                    <a:lumMod val="75000"/>
                  </a:schemeClr>
                </a:solidFill>
              </a:rPr>
            </a:br>
            <a:r>
              <a:rPr lang="en-US" altLang="en-US" sz="3100" dirty="0">
                <a:solidFill>
                  <a:schemeClr val="tx2">
                    <a:lumMod val="75000"/>
                  </a:schemeClr>
                </a:solidFill>
              </a:rPr>
              <a:t>Placement for Educational Services – STAC-1</a:t>
            </a:r>
            <a:endParaRPr lang="en-US" altLang="en-US" sz="3100" dirty="0">
              <a:solidFill>
                <a:schemeClr val="tx2">
                  <a:lumMod val="75000"/>
                </a:schemeClr>
              </a:solidFill>
              <a:ea typeface="ＭＳ Ｐゴシック" pitchFamily="34" charset="-128"/>
            </a:endParaRPr>
          </a:p>
        </p:txBody>
      </p:sp>
      <p:sp>
        <p:nvSpPr>
          <p:cNvPr id="3" name="Rectangle 2"/>
          <p:cNvSpPr/>
          <p:nvPr/>
        </p:nvSpPr>
        <p:spPr>
          <a:xfrm>
            <a:off x="304800" y="1283982"/>
            <a:ext cx="8534400" cy="3637919"/>
          </a:xfrm>
          <a:prstGeom prst="rect">
            <a:avLst/>
          </a:prstGeom>
        </p:spPr>
        <p:txBody>
          <a:bodyPr wrap="square">
            <a:spAutoFit/>
          </a:bodyPr>
          <a:lstStyle/>
          <a:p>
            <a:pPr marL="342900" lvl="0" indent="-342900" eaLnBrk="0" hangingPunct="0">
              <a:spcBef>
                <a:spcPct val="20000"/>
              </a:spcBef>
              <a:buClr>
                <a:schemeClr val="accent1">
                  <a:lumMod val="50000"/>
                </a:schemeClr>
              </a:buClr>
              <a:buSzPct val="75000"/>
              <a:buFont typeface="Wingdings" panose="05000000000000000000" pitchFamily="2" charset="2"/>
              <a:buChar char="q"/>
            </a:pPr>
            <a:r>
              <a:rPr lang="en-US" altLang="en-US" sz="2400" kern="0" dirty="0">
                <a:solidFill>
                  <a:srgbClr val="000000"/>
                </a:solidFill>
                <a:latin typeface="Arial"/>
                <a:ea typeface="+mn-ea"/>
              </a:rPr>
              <a:t>Related Services must list begin/end dates, type, number of sessions, and rate (county rate is a cap).</a:t>
            </a:r>
            <a:endParaRPr lang="en-US" altLang="en-US" sz="800" kern="0" dirty="0">
              <a:solidFill>
                <a:srgbClr val="000000"/>
              </a:solidFill>
              <a:latin typeface="Arial"/>
              <a:ea typeface="+mn-ea"/>
            </a:endParaRPr>
          </a:p>
          <a:p>
            <a:pPr marL="342900" lvl="0" indent="-342900" eaLnBrk="0" hangingPunct="0">
              <a:spcBef>
                <a:spcPct val="20000"/>
              </a:spcBef>
              <a:buClr>
                <a:schemeClr val="accent1">
                  <a:lumMod val="50000"/>
                </a:schemeClr>
              </a:buClr>
              <a:buSzPct val="75000"/>
              <a:buFont typeface="Wingdings" panose="05000000000000000000" pitchFamily="2" charset="2"/>
              <a:buChar char="q"/>
            </a:pPr>
            <a:r>
              <a:rPr lang="en-US" altLang="en-US" sz="2400" kern="0" dirty="0">
                <a:solidFill>
                  <a:srgbClr val="000000"/>
                </a:solidFill>
                <a:latin typeface="Arial"/>
                <a:ea typeface="+mn-ea"/>
              </a:rPr>
              <a:t>Coordination as a related service requires two other related services approved, not allowed if concurrent with SEIS approval (included in SEIS rate).</a:t>
            </a:r>
            <a:endParaRPr lang="en-US" altLang="en-US" sz="800" kern="0" dirty="0">
              <a:solidFill>
                <a:srgbClr val="000000"/>
              </a:solidFill>
              <a:latin typeface="Arial"/>
              <a:ea typeface="+mn-ea"/>
            </a:endParaRPr>
          </a:p>
          <a:p>
            <a:pPr marL="342900" lvl="0" indent="-342900" eaLnBrk="0" hangingPunct="0">
              <a:spcBef>
                <a:spcPct val="20000"/>
              </a:spcBef>
              <a:buClr>
                <a:schemeClr val="accent1">
                  <a:lumMod val="50000"/>
                </a:schemeClr>
              </a:buClr>
              <a:buSzPct val="75000"/>
              <a:buFont typeface="Wingdings" panose="05000000000000000000" pitchFamily="2" charset="2"/>
              <a:buChar char="q"/>
            </a:pPr>
            <a:r>
              <a:rPr lang="en-US" altLang="en-US" sz="2400" kern="0" dirty="0">
                <a:solidFill>
                  <a:srgbClr val="000000"/>
                </a:solidFill>
                <a:latin typeface="Arial"/>
                <a:ea typeface="+mn-ea"/>
              </a:rPr>
              <a:t>SEIS must list begin/end dates and number of sessions and rate.</a:t>
            </a:r>
            <a:endParaRPr lang="en-US" altLang="en-US" sz="800" kern="0" dirty="0">
              <a:solidFill>
                <a:srgbClr val="000000"/>
              </a:solidFill>
              <a:latin typeface="Arial"/>
              <a:ea typeface="+mn-ea"/>
            </a:endParaRPr>
          </a:p>
          <a:p>
            <a:pPr marL="342900" lvl="0" indent="-342900" eaLnBrk="0" hangingPunct="0">
              <a:spcBef>
                <a:spcPct val="20000"/>
              </a:spcBef>
              <a:buClr>
                <a:schemeClr val="accent1">
                  <a:lumMod val="50000"/>
                </a:schemeClr>
              </a:buClr>
              <a:buSzPct val="75000"/>
              <a:buFont typeface="Wingdings" panose="05000000000000000000" pitchFamily="2" charset="2"/>
              <a:buChar char="q"/>
            </a:pPr>
            <a:r>
              <a:rPr lang="en-US" altLang="en-US" sz="2400" kern="0" dirty="0">
                <a:solidFill>
                  <a:srgbClr val="000000"/>
                </a:solidFill>
                <a:latin typeface="Arial"/>
                <a:ea typeface="+mn-ea"/>
              </a:rPr>
              <a:t>Center based program begin/end dates generate an      FTE.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0" y="338328"/>
            <a:ext cx="9144000" cy="722376"/>
          </a:xfrm>
        </p:spPr>
        <p:txBody>
          <a:bodyPr anchor="ctr">
            <a:normAutofit fontScale="90000"/>
          </a:bodyPr>
          <a:lstStyle/>
          <a:p>
            <a:pPr algn="ctr"/>
            <a:r>
              <a:rPr lang="en-US" altLang="en-US" dirty="0">
                <a:solidFill>
                  <a:schemeClr val="tx2">
                    <a:lumMod val="75000"/>
                  </a:schemeClr>
                </a:solidFill>
              </a:rPr>
              <a:t>Preschool STAC-1 Form - </a:t>
            </a:r>
            <a:r>
              <a:rPr lang="en-US" sz="1600" dirty="0">
                <a:solidFill>
                  <a:schemeClr val="tx2">
                    <a:lumMod val="75000"/>
                  </a:schemeClr>
                </a:solidFill>
              </a:rPr>
              <a:t>Request for Commissioner’s Approval of Reimbursement for Services for Students with Disabilities Pursuant to Section 4410 of the Education Law</a:t>
            </a:r>
            <a:endParaRPr lang="en-US" altLang="en-US" sz="1600" dirty="0">
              <a:solidFill>
                <a:schemeClr val="tx2">
                  <a:lumMod val="75000"/>
                </a:schemeClr>
              </a:solidFill>
            </a:endParaRPr>
          </a:p>
        </p:txBody>
      </p:sp>
      <p:pic>
        <p:nvPicPr>
          <p:cNvPr id="3" name="Picture 2" descr="Table&#10;&#10;Description automatically generated with low confidence">
            <a:extLst>
              <a:ext uri="{FF2B5EF4-FFF2-40B4-BE49-F238E27FC236}">
                <a16:creationId xmlns:a16="http://schemas.microsoft.com/office/drawing/2014/main" id="{0217D0A5-E176-2062-CA56-A3DA517248E4}"/>
              </a:ext>
            </a:extLst>
          </p:cNvPr>
          <p:cNvPicPr>
            <a:picLocks noChangeAspect="1"/>
          </p:cNvPicPr>
          <p:nvPr/>
        </p:nvPicPr>
        <p:blipFill>
          <a:blip r:embed="rId2"/>
          <a:stretch>
            <a:fillRect/>
          </a:stretch>
        </p:blipFill>
        <p:spPr>
          <a:xfrm>
            <a:off x="1143000" y="1060704"/>
            <a:ext cx="6857999" cy="3949446"/>
          </a:xfrm>
          <a:prstGeom prst="rect">
            <a:avLst/>
          </a:prstGeom>
          <a:noFill/>
          <a:effectLst>
            <a:outerShdw blurRad="63500" sx="102000" sy="102000" algn="ctr" rotWithShape="0">
              <a:prstClr val="black">
                <a:alpha val="40000"/>
              </a:prst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228600" y="338328"/>
            <a:ext cx="8686800" cy="722376"/>
          </a:xfrm>
        </p:spPr>
        <p:txBody>
          <a:bodyPr anchor="ctr">
            <a:normAutofit/>
          </a:bodyPr>
          <a:lstStyle/>
          <a:p>
            <a:pPr algn="ctr"/>
            <a:r>
              <a:rPr lang="en-US" altLang="en-US" dirty="0">
                <a:solidFill>
                  <a:schemeClr val="tx2">
                    <a:lumMod val="75000"/>
                  </a:schemeClr>
                </a:solidFill>
              </a:rPr>
              <a:t>DSPRE Screen – Center Based Programs</a:t>
            </a:r>
          </a:p>
        </p:txBody>
      </p:sp>
      <p:sp>
        <p:nvSpPr>
          <p:cNvPr id="79880" name="Text Box 7"/>
          <p:cNvSpPr txBox="1">
            <a:spLocks noChangeArrowheads="1"/>
          </p:cNvSpPr>
          <p:nvPr/>
        </p:nvSpPr>
        <p:spPr bwMode="auto">
          <a:xfrm>
            <a:off x="1828800" y="1943100"/>
            <a:ext cx="1143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buFontTx/>
              <a:buNone/>
            </a:pPr>
            <a:endParaRPr lang="en-US" altLang="en-US" sz="900" b="1" dirty="0"/>
          </a:p>
        </p:txBody>
      </p:sp>
      <p:sp>
        <p:nvSpPr>
          <p:cNvPr id="79881" name="Text Box 8"/>
          <p:cNvSpPr txBox="1">
            <a:spLocks noChangeArrowheads="1"/>
          </p:cNvSpPr>
          <p:nvPr/>
        </p:nvSpPr>
        <p:spPr bwMode="auto">
          <a:xfrm>
            <a:off x="1828800" y="1943100"/>
            <a:ext cx="1143000" cy="230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buFontTx/>
              <a:buNone/>
            </a:pPr>
            <a:endParaRPr lang="en-US" altLang="en-US" sz="900" b="1" dirty="0"/>
          </a:p>
        </p:txBody>
      </p:sp>
      <p:pic>
        <p:nvPicPr>
          <p:cNvPr id="5" name="Picture 4">
            <a:extLst>
              <a:ext uri="{FF2B5EF4-FFF2-40B4-BE49-F238E27FC236}">
                <a16:creationId xmlns:a16="http://schemas.microsoft.com/office/drawing/2014/main" id="{23A2B06C-AF01-6951-5AD6-7D8277D66FE9}"/>
              </a:ext>
            </a:extLst>
          </p:cNvPr>
          <p:cNvPicPr>
            <a:picLocks noChangeAspect="1"/>
          </p:cNvPicPr>
          <p:nvPr/>
        </p:nvPicPr>
        <p:blipFill>
          <a:blip r:embed="rId2"/>
          <a:stretch>
            <a:fillRect/>
          </a:stretch>
        </p:blipFill>
        <p:spPr>
          <a:xfrm>
            <a:off x="1371600" y="971550"/>
            <a:ext cx="6400800" cy="41148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228600" y="209550"/>
            <a:ext cx="8686800" cy="762000"/>
          </a:xfrm>
        </p:spPr>
        <p:txBody>
          <a:bodyPr>
            <a:normAutofit/>
          </a:bodyPr>
          <a:lstStyle/>
          <a:p>
            <a:r>
              <a:rPr lang="en-US" altLang="en-US" sz="3200" dirty="0">
                <a:solidFill>
                  <a:schemeClr val="tx2">
                    <a:lumMod val="75000"/>
                  </a:schemeClr>
                </a:solidFill>
              </a:rPr>
              <a:t>DSSEI Screen – SEIS and Related Services</a:t>
            </a:r>
          </a:p>
        </p:txBody>
      </p:sp>
      <p:sp>
        <p:nvSpPr>
          <p:cNvPr id="2" name="Rectangle 1"/>
          <p:cNvSpPr/>
          <p:nvPr/>
        </p:nvSpPr>
        <p:spPr>
          <a:xfrm>
            <a:off x="7038975" y="2739470"/>
            <a:ext cx="18288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a:spAutoFit/>
          </a:bodyPr>
          <a:lstStyle/>
          <a:p>
            <a:pPr algn="ctr"/>
            <a:r>
              <a:rPr lang="en-US" altLang="en-US" sz="1800" dirty="0"/>
              <a:t>SEIS Services</a:t>
            </a:r>
          </a:p>
        </p:txBody>
      </p:sp>
      <p:sp>
        <p:nvSpPr>
          <p:cNvPr id="4" name="Rectangle 3"/>
          <p:cNvSpPr/>
          <p:nvPr/>
        </p:nvSpPr>
        <p:spPr>
          <a:xfrm>
            <a:off x="114300" y="3486150"/>
            <a:ext cx="2057400" cy="1200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wrap="square">
            <a:spAutoFit/>
          </a:bodyPr>
          <a:lstStyle/>
          <a:p>
            <a:pPr algn="ctr"/>
            <a:r>
              <a:rPr lang="en-US" altLang="en-US" sz="1800" dirty="0"/>
              <a:t>For STAC approval, County is provider for all Related Services</a:t>
            </a:r>
          </a:p>
        </p:txBody>
      </p:sp>
      <p:pic>
        <p:nvPicPr>
          <p:cNvPr id="3" name="Picture 2">
            <a:extLst>
              <a:ext uri="{FF2B5EF4-FFF2-40B4-BE49-F238E27FC236}">
                <a16:creationId xmlns:a16="http://schemas.microsoft.com/office/drawing/2014/main" id="{67D89CB3-8EC2-1CF1-3CD1-282C2A532CBE}"/>
              </a:ext>
            </a:extLst>
          </p:cNvPr>
          <p:cNvPicPr>
            <a:picLocks noChangeAspect="1"/>
          </p:cNvPicPr>
          <p:nvPr/>
        </p:nvPicPr>
        <p:blipFill>
          <a:blip r:embed="rId2"/>
          <a:stretch>
            <a:fillRect/>
          </a:stretch>
        </p:blipFill>
        <p:spPr>
          <a:xfrm>
            <a:off x="2430821" y="895350"/>
            <a:ext cx="4318321" cy="3110957"/>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543F5957-1FC6-B610-8E38-9B922456B58C}"/>
              </a:ext>
            </a:extLst>
          </p:cNvPr>
          <p:cNvPicPr>
            <a:picLocks noChangeAspect="1"/>
          </p:cNvPicPr>
          <p:nvPr/>
        </p:nvPicPr>
        <p:blipFill>
          <a:blip r:embed="rId3"/>
          <a:stretch>
            <a:fillRect/>
          </a:stretch>
        </p:blipFill>
        <p:spPr>
          <a:xfrm>
            <a:off x="2430820" y="4006307"/>
            <a:ext cx="4318321" cy="1049325"/>
          </a:xfrm>
          <a:prstGeom prst="rect">
            <a:avLst/>
          </a:prstGeom>
          <a:effectLst>
            <a:outerShdw blurRad="63500" sx="102000" sy="102000" algn="ctr" rotWithShape="0">
              <a:prstClr val="black">
                <a:alpha val="40000"/>
              </a:prstClr>
            </a:outerShdw>
          </a:effectLst>
        </p:spPr>
      </p:pic>
      <p:cxnSp>
        <p:nvCxnSpPr>
          <p:cNvPr id="13" name="Straight Arrow Connector 7"/>
          <p:cNvCxnSpPr>
            <a:cxnSpLocks noChangeShapeType="1"/>
          </p:cNvCxnSpPr>
          <p:nvPr/>
        </p:nvCxnSpPr>
        <p:spPr bwMode="auto">
          <a:xfrm flipH="1" flipV="1">
            <a:off x="6553200" y="2924136"/>
            <a:ext cx="533400" cy="0"/>
          </a:xfrm>
          <a:prstGeom prst="straightConnector1">
            <a:avLst/>
          </a:prstGeom>
          <a:noFill/>
          <a:ln w="539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3"/>
          <p:cNvCxnSpPr>
            <a:cxnSpLocks noChangeShapeType="1"/>
          </p:cNvCxnSpPr>
          <p:nvPr/>
        </p:nvCxnSpPr>
        <p:spPr bwMode="auto">
          <a:xfrm flipV="1">
            <a:off x="2066925" y="3486150"/>
            <a:ext cx="1371600" cy="600164"/>
          </a:xfrm>
          <a:prstGeom prst="straightConnector1">
            <a:avLst/>
          </a:prstGeom>
          <a:noFill/>
          <a:ln w="539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228600" y="209550"/>
            <a:ext cx="8686800" cy="762000"/>
          </a:xfrm>
        </p:spPr>
        <p:txBody>
          <a:bodyPr>
            <a:normAutofit/>
          </a:bodyPr>
          <a:lstStyle/>
          <a:p>
            <a:pPr>
              <a:defRPr/>
            </a:pPr>
            <a:r>
              <a:rPr lang="en-US" altLang="en-US" sz="3200" dirty="0">
                <a:solidFill>
                  <a:schemeClr val="tx2">
                    <a:lumMod val="75000"/>
                  </a:schemeClr>
                </a:solidFill>
              </a:rPr>
              <a:t>Multiple Service STAC’s</a:t>
            </a:r>
            <a:endParaRPr lang="en-US" altLang="en-US" sz="3200" cap="all" spc="-90" dirty="0">
              <a:solidFill>
                <a:schemeClr val="tx2">
                  <a:lumMod val="75000"/>
                </a:schemeClr>
              </a:solidFill>
            </a:endParaRPr>
          </a:p>
        </p:txBody>
      </p:sp>
      <p:sp>
        <p:nvSpPr>
          <p:cNvPr id="2" name="Rectangle 1"/>
          <p:cNvSpPr/>
          <p:nvPr/>
        </p:nvSpPr>
        <p:spPr>
          <a:xfrm>
            <a:off x="304800" y="785926"/>
            <a:ext cx="8534400" cy="4228850"/>
          </a:xfrm>
          <a:prstGeom prst="rect">
            <a:avLst/>
          </a:prstGeom>
        </p:spPr>
        <p:txBody>
          <a:bodyPr wrap="square">
            <a:spAutoFit/>
          </a:bodyPr>
          <a:lstStyle/>
          <a:p>
            <a:pPr marL="342900" lvl="0" indent="-342900" eaLnBrk="0" hangingPunct="0">
              <a:spcBef>
                <a:spcPct val="20000"/>
              </a:spcBef>
              <a:buClr>
                <a:srgbClr val="00007D"/>
              </a:buClr>
              <a:buSzPct val="75000"/>
              <a:buFont typeface="Wingdings" pitchFamily="2" charset="2"/>
              <a:buChar char="n"/>
            </a:pPr>
            <a:endParaRPr lang="en-US" altLang="en-US" sz="800" kern="0" dirty="0">
              <a:solidFill>
                <a:srgbClr val="000000"/>
              </a:solidFill>
              <a:latin typeface="Arial"/>
              <a:ea typeface="+mn-ea"/>
            </a:endParaRPr>
          </a:p>
          <a:p>
            <a:pPr marL="342900" lvl="0" indent="-342900" eaLnBrk="0" hangingPunct="0">
              <a:spcBef>
                <a:spcPct val="20000"/>
              </a:spcBef>
              <a:buClr>
                <a:schemeClr val="accent1">
                  <a:lumMod val="50000"/>
                </a:schemeClr>
              </a:buClr>
              <a:buSzPct val="75000"/>
              <a:buFont typeface="Wingdings" panose="05000000000000000000" pitchFamily="2" charset="2"/>
              <a:buChar char="q"/>
            </a:pPr>
            <a:r>
              <a:rPr lang="en-US" altLang="en-US" sz="2200" kern="0" dirty="0">
                <a:solidFill>
                  <a:srgbClr val="000000"/>
                </a:solidFill>
                <a:latin typeface="Arial"/>
                <a:ea typeface="+mn-ea"/>
              </a:rPr>
              <a:t>Dual services are a combination of two concurrent placements.  Examples include:</a:t>
            </a:r>
          </a:p>
          <a:p>
            <a:pPr marL="800100" lvl="1" indent="-342900" eaLnBrk="0" hangingPunct="0">
              <a:spcBef>
                <a:spcPct val="20000"/>
              </a:spcBef>
              <a:buClr>
                <a:schemeClr val="accent1">
                  <a:lumMod val="50000"/>
                </a:schemeClr>
              </a:buClr>
              <a:buSzPct val="75000"/>
              <a:buFont typeface="Wingdings" panose="05000000000000000000" pitchFamily="2" charset="2"/>
              <a:buChar char="§"/>
            </a:pPr>
            <a:r>
              <a:rPr lang="en-US" altLang="en-US" sz="2200" kern="0" dirty="0">
                <a:solidFill>
                  <a:srgbClr val="000000"/>
                </a:solidFill>
                <a:latin typeface="Arial"/>
                <a:ea typeface="+mn-ea"/>
              </a:rPr>
              <a:t>Two half-time center-based placements (possibly one special class combined with a second integrated class).</a:t>
            </a:r>
          </a:p>
          <a:p>
            <a:pPr marL="800100" lvl="1" indent="-342900" eaLnBrk="0" hangingPunct="0">
              <a:spcBef>
                <a:spcPct val="20000"/>
              </a:spcBef>
              <a:buClr>
                <a:schemeClr val="accent1">
                  <a:lumMod val="50000"/>
                </a:schemeClr>
              </a:buClr>
              <a:buSzPct val="75000"/>
              <a:buFont typeface="Wingdings" panose="05000000000000000000" pitchFamily="2" charset="2"/>
              <a:buChar char="§"/>
            </a:pPr>
            <a:r>
              <a:rPr lang="en-US" altLang="en-US" sz="2200" kern="0" dirty="0">
                <a:solidFill>
                  <a:srgbClr val="000000"/>
                </a:solidFill>
                <a:latin typeface="Arial"/>
                <a:ea typeface="+mn-ea"/>
              </a:rPr>
              <a:t>Half-time center-based placement and SEIS services.</a:t>
            </a:r>
          </a:p>
          <a:p>
            <a:pPr marL="800100" lvl="1" indent="-342900" eaLnBrk="0" hangingPunct="0">
              <a:spcBef>
                <a:spcPct val="20000"/>
              </a:spcBef>
              <a:buClr>
                <a:schemeClr val="accent1">
                  <a:lumMod val="50000"/>
                </a:schemeClr>
              </a:buClr>
              <a:buSzPct val="75000"/>
              <a:buFont typeface="Wingdings" panose="05000000000000000000" pitchFamily="2" charset="2"/>
              <a:buChar char="§"/>
            </a:pPr>
            <a:r>
              <a:rPr lang="en-US" altLang="en-US" sz="2200" kern="0" dirty="0">
                <a:solidFill>
                  <a:srgbClr val="000000"/>
                </a:solidFill>
                <a:latin typeface="Arial"/>
                <a:ea typeface="+mn-ea"/>
              </a:rPr>
              <a:t>Half-time center-based placement and an additional related services not included as part of the center-based placement.</a:t>
            </a:r>
          </a:p>
          <a:p>
            <a:pPr eaLnBrk="0" hangingPunct="0">
              <a:spcBef>
                <a:spcPct val="20000"/>
              </a:spcBef>
              <a:buClr>
                <a:schemeClr val="accent1">
                  <a:lumMod val="50000"/>
                </a:schemeClr>
              </a:buClr>
              <a:buSzPct val="75000"/>
            </a:pPr>
            <a:r>
              <a:rPr lang="en-US" altLang="en-US" sz="2200" kern="0" dirty="0">
                <a:solidFill>
                  <a:srgbClr val="000000"/>
                </a:solidFill>
                <a:latin typeface="Arial"/>
                <a:ea typeface="+mn-ea"/>
              </a:rPr>
              <a:t>      Note:  Both placements not to exceed 5 hours/day.</a:t>
            </a:r>
          </a:p>
          <a:p>
            <a:pPr marL="742950" lvl="1" indent="-285750" eaLnBrk="0" hangingPunct="0">
              <a:spcBef>
                <a:spcPct val="20000"/>
              </a:spcBef>
              <a:buClr>
                <a:schemeClr val="accent1">
                  <a:lumMod val="50000"/>
                </a:schemeClr>
              </a:buClr>
              <a:buSzPct val="80000"/>
              <a:buFont typeface="Wingdings" panose="05000000000000000000" pitchFamily="2" charset="2"/>
              <a:buChar char="q"/>
            </a:pPr>
            <a:endParaRPr lang="en-US" altLang="en-US" sz="800" kern="0" dirty="0">
              <a:solidFill>
                <a:srgbClr val="000000"/>
              </a:solidFill>
              <a:latin typeface="Arial"/>
            </a:endParaRPr>
          </a:p>
          <a:p>
            <a:pPr marL="342900" lvl="0" indent="-342900" eaLnBrk="0" hangingPunct="0">
              <a:spcBef>
                <a:spcPct val="20000"/>
              </a:spcBef>
              <a:buClr>
                <a:schemeClr val="accent1">
                  <a:lumMod val="50000"/>
                </a:schemeClr>
              </a:buClr>
              <a:buSzPct val="75000"/>
              <a:buFont typeface="Wingdings" panose="05000000000000000000" pitchFamily="2" charset="2"/>
              <a:buChar char="q"/>
            </a:pPr>
            <a:r>
              <a:rPr lang="en-US" altLang="en-US" sz="2200" kern="0" dirty="0">
                <a:solidFill>
                  <a:srgbClr val="000000"/>
                </a:solidFill>
                <a:latin typeface="Arial"/>
                <a:ea typeface="+mn-ea"/>
              </a:rPr>
              <a:t>A STAC-1 needs to be completed for each placement.  Each STAC-1 needs to be clearly marked as a “Multiple Service.”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D7943357-3C75-A06C-895A-E53640D4C0FC}"/>
              </a:ext>
              <a:ext uri="{C183D7F6-B498-43B3-948B-1728B52AA6E4}">
                <adec:decorative xmlns:adec="http://schemas.microsoft.com/office/drawing/2017/decorative" val="1"/>
              </a:ext>
            </a:extLst>
          </p:cNvPr>
          <p:cNvSpPr/>
          <p:nvPr/>
        </p:nvSpPr>
        <p:spPr>
          <a:xfrm>
            <a:off x="76200" y="1069112"/>
            <a:ext cx="5337522" cy="3957660"/>
          </a:xfrm>
          <a:prstGeom prst="ellipse">
            <a:avLst/>
          </a:prstGeom>
          <a:gradFill>
            <a:gsLst>
              <a:gs pos="0">
                <a:srgbClr val="988E2C">
                  <a:alpha val="49804"/>
                </a:srgbClr>
              </a:gs>
              <a:gs pos="80000">
                <a:srgbClr val="C7BA3D">
                  <a:alpha val="49804"/>
                </a:srgbClr>
              </a:gs>
              <a:gs pos="100000">
                <a:srgbClr val="CBBD3B">
                  <a:alpha val="49804"/>
                </a:srgbClr>
              </a:gs>
            </a:gsLst>
          </a:gra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dirty="0"/>
          </a:p>
        </p:txBody>
      </p:sp>
      <p:sp>
        <p:nvSpPr>
          <p:cNvPr id="13" name="Oval 12">
            <a:extLst>
              <a:ext uri="{FF2B5EF4-FFF2-40B4-BE49-F238E27FC236}">
                <a16:creationId xmlns:a16="http://schemas.microsoft.com/office/drawing/2014/main" id="{6A47A9FE-5F12-B2C5-6778-C5ADCF58BEA1}"/>
              </a:ext>
              <a:ext uri="{C183D7F6-B498-43B3-948B-1728B52AA6E4}">
                <adec:decorative xmlns:adec="http://schemas.microsoft.com/office/drawing/2017/decorative" val="1"/>
              </a:ext>
            </a:extLst>
          </p:cNvPr>
          <p:cNvSpPr/>
          <p:nvPr/>
        </p:nvSpPr>
        <p:spPr>
          <a:xfrm>
            <a:off x="3730752" y="1063624"/>
            <a:ext cx="5337048" cy="3957660"/>
          </a:xfrm>
          <a:prstGeom prst="ellipse">
            <a:avLst/>
          </a:prstGeom>
          <a:gradFill rotWithShape="1">
            <a:gsLst>
              <a:gs pos="0">
                <a:srgbClr val="4F81BD">
                  <a:alpha val="50000"/>
                  <a:hueOff val="0"/>
                  <a:satOff val="0"/>
                  <a:lumOff val="0"/>
                  <a:alphaOff val="0"/>
                  <a:shade val="51000"/>
                  <a:satMod val="130000"/>
                </a:srgbClr>
              </a:gs>
              <a:gs pos="80000">
                <a:srgbClr val="4F81BD">
                  <a:alpha val="50000"/>
                  <a:hueOff val="0"/>
                  <a:satOff val="0"/>
                  <a:lumOff val="0"/>
                  <a:alphaOff val="0"/>
                  <a:shade val="93000"/>
                  <a:satMod val="130000"/>
                </a:srgbClr>
              </a:gs>
              <a:gs pos="100000">
                <a:srgbClr val="4F81BD">
                  <a:alpha val="50000"/>
                  <a:hueOff val="0"/>
                  <a:satOff val="0"/>
                  <a:lumOff val="0"/>
                  <a:alphaOff val="0"/>
                  <a:shade val="94000"/>
                  <a:satMod val="135000"/>
                </a:srgbClr>
              </a:gs>
            </a:gsLst>
            <a:lin ang="16200000" scaled="0"/>
          </a:gradFill>
          <a:ln>
            <a:noFill/>
          </a:ln>
          <a:effectLst/>
        </p:spPr>
      </p:sp>
      <p:sp>
        <p:nvSpPr>
          <p:cNvPr id="2" name="Title 1">
            <a:extLst>
              <a:ext uri="{FF2B5EF4-FFF2-40B4-BE49-F238E27FC236}">
                <a16:creationId xmlns:a16="http://schemas.microsoft.com/office/drawing/2014/main" id="{9167E2BF-D933-2B82-7733-84E8B67CBF34}"/>
              </a:ext>
            </a:extLst>
          </p:cNvPr>
          <p:cNvSpPr>
            <a:spLocks noGrp="1"/>
          </p:cNvSpPr>
          <p:nvPr>
            <p:ph type="title"/>
          </p:nvPr>
        </p:nvSpPr>
        <p:spPr>
          <a:xfrm>
            <a:off x="0" y="338328"/>
            <a:ext cx="9144000" cy="438912"/>
          </a:xfrm>
        </p:spPr>
        <p:txBody>
          <a:bodyPr>
            <a:noAutofit/>
          </a:bodyPr>
          <a:lstStyle/>
          <a:p>
            <a:r>
              <a:rPr lang="en-US" sz="2700" b="1" dirty="0">
                <a:solidFill>
                  <a:schemeClr val="tx2">
                    <a:lumMod val="75000"/>
                  </a:schemeClr>
                </a:solidFill>
                <a:cs typeface="+mj-cs"/>
              </a:rPr>
              <a:t>Did You Know? STAC Utilizes Two Different Systems</a:t>
            </a:r>
            <a:endParaRPr lang="en-US" sz="2700" dirty="0">
              <a:solidFill>
                <a:schemeClr val="tx2">
                  <a:lumMod val="75000"/>
                </a:schemeClr>
              </a:solidFill>
            </a:endParaRPr>
          </a:p>
        </p:txBody>
      </p:sp>
      <p:sp>
        <p:nvSpPr>
          <p:cNvPr id="4" name="TextBox 3">
            <a:extLst>
              <a:ext uri="{FF2B5EF4-FFF2-40B4-BE49-F238E27FC236}">
                <a16:creationId xmlns:a16="http://schemas.microsoft.com/office/drawing/2014/main" id="{70943561-B526-0805-619C-356635718451}"/>
              </a:ext>
            </a:extLst>
          </p:cNvPr>
          <p:cNvSpPr txBox="1"/>
          <p:nvPr/>
        </p:nvSpPr>
        <p:spPr>
          <a:xfrm>
            <a:off x="458961" y="1154001"/>
            <a:ext cx="4572000" cy="738664"/>
          </a:xfrm>
          <a:prstGeom prst="rect">
            <a:avLst/>
          </a:prstGeom>
          <a:noFill/>
        </p:spPr>
        <p:txBody>
          <a:bodyPr wrap="square">
            <a:spAutoFit/>
          </a:bodyPr>
          <a:lstStyle/>
          <a:p>
            <a:pPr algn="ctr"/>
            <a:r>
              <a:rPr lang="en-US" altLang="en-US" sz="2600" b="1" dirty="0">
                <a:ea typeface="ＭＳ Ｐゴシック" pitchFamily="34" charset="-128"/>
              </a:rPr>
              <a:t>EFRT</a:t>
            </a:r>
            <a:br>
              <a:rPr lang="en-US" altLang="en-US" sz="5400" b="1" u="sng" dirty="0">
                <a:ea typeface="ＭＳ Ｐゴシック" pitchFamily="34" charset="-128"/>
              </a:rPr>
            </a:br>
            <a:r>
              <a:rPr lang="en-US" altLang="en-US" sz="1600" b="1" u="sng" dirty="0">
                <a:ea typeface="ＭＳ Ｐゴシック" pitchFamily="34" charset="-128"/>
              </a:rPr>
              <a:t>STAC Online System</a:t>
            </a:r>
            <a:endParaRPr lang="en-US" altLang="en-US" sz="1600" b="1" dirty="0">
              <a:ea typeface="ＭＳ Ｐゴシック" pitchFamily="34" charset="-128"/>
            </a:endParaRPr>
          </a:p>
        </p:txBody>
      </p:sp>
      <p:sp>
        <p:nvSpPr>
          <p:cNvPr id="6" name="TextBox 5">
            <a:extLst>
              <a:ext uri="{FF2B5EF4-FFF2-40B4-BE49-F238E27FC236}">
                <a16:creationId xmlns:a16="http://schemas.microsoft.com/office/drawing/2014/main" id="{7CBFF1B4-7E1C-19A1-69F0-7191101C563F}"/>
              </a:ext>
            </a:extLst>
          </p:cNvPr>
          <p:cNvSpPr txBox="1"/>
          <p:nvPr/>
        </p:nvSpPr>
        <p:spPr>
          <a:xfrm>
            <a:off x="4113276" y="1176999"/>
            <a:ext cx="4572000" cy="738664"/>
          </a:xfrm>
          <a:prstGeom prst="rect">
            <a:avLst/>
          </a:prstGeom>
          <a:noFill/>
        </p:spPr>
        <p:txBody>
          <a:bodyPr wrap="square">
            <a:spAutoFit/>
          </a:bodyPr>
          <a:lstStyle/>
          <a:p>
            <a:pPr algn="ctr"/>
            <a:r>
              <a:rPr lang="en-US" altLang="en-US" sz="2600" b="1" dirty="0">
                <a:ea typeface="ＭＳ Ｐゴシック" pitchFamily="34" charset="-128"/>
              </a:rPr>
              <a:t>SED FTM</a:t>
            </a:r>
            <a:br>
              <a:rPr lang="en-US" altLang="en-US" sz="5400" b="1" u="sng" dirty="0">
                <a:ea typeface="ＭＳ Ｐゴシック" pitchFamily="34" charset="-128"/>
              </a:rPr>
            </a:br>
            <a:r>
              <a:rPr lang="en-US" altLang="en-US" sz="1600" b="1" u="sng" dirty="0">
                <a:ea typeface="ＭＳ Ｐゴシック" pitchFamily="34" charset="-128"/>
              </a:rPr>
              <a:t>Secure File Transfer Manager </a:t>
            </a:r>
            <a:endParaRPr lang="en-US" altLang="en-US" sz="1600" b="1" dirty="0">
              <a:ea typeface="ＭＳ Ｐゴシック" pitchFamily="34" charset="-128"/>
            </a:endParaRPr>
          </a:p>
        </p:txBody>
      </p:sp>
      <p:sp>
        <p:nvSpPr>
          <p:cNvPr id="8" name="TextBox 7">
            <a:extLst>
              <a:ext uri="{FF2B5EF4-FFF2-40B4-BE49-F238E27FC236}">
                <a16:creationId xmlns:a16="http://schemas.microsoft.com/office/drawing/2014/main" id="{0137C7C3-E759-6A6C-1F9D-0C840FC31C4E}"/>
              </a:ext>
            </a:extLst>
          </p:cNvPr>
          <p:cNvSpPr txBox="1"/>
          <p:nvPr/>
        </p:nvSpPr>
        <p:spPr>
          <a:xfrm>
            <a:off x="914400" y="1915663"/>
            <a:ext cx="2926182" cy="2751522"/>
          </a:xfrm>
          <a:prstGeom prst="rect">
            <a:avLst/>
          </a:prstGeom>
          <a:noFill/>
        </p:spPr>
        <p:txBody>
          <a:bodyPr wrap="square">
            <a:spAutoFit/>
          </a:bodyPr>
          <a:lstStyle/>
          <a:p>
            <a:pPr marL="0" indent="0" eaLnBrk="1" hangingPunct="1">
              <a:lnSpc>
                <a:spcPct val="90000"/>
              </a:lnSpc>
              <a:spcBef>
                <a:spcPts val="0"/>
              </a:spcBef>
              <a:buNone/>
              <a:defRPr/>
            </a:pPr>
            <a:r>
              <a:rPr lang="en-US" altLang="en-US" sz="1600" dirty="0">
                <a:ea typeface="ＭＳ Ｐゴシック" pitchFamily="34" charset="-128"/>
              </a:rPr>
              <a:t>Approvals submitted one at a time, processed immediately.</a:t>
            </a:r>
          </a:p>
          <a:p>
            <a:pPr marL="0" indent="0" eaLnBrk="1" hangingPunct="1">
              <a:lnSpc>
                <a:spcPct val="90000"/>
              </a:lnSpc>
              <a:spcBef>
                <a:spcPts val="0"/>
              </a:spcBef>
              <a:buNone/>
              <a:defRPr/>
            </a:pPr>
            <a:endParaRPr lang="en-US" altLang="en-US" sz="1600" dirty="0">
              <a:ea typeface="ＭＳ Ｐゴシック" pitchFamily="34" charset="-128"/>
            </a:endParaRPr>
          </a:p>
          <a:p>
            <a:pPr marL="0" indent="0">
              <a:lnSpc>
                <a:spcPct val="90000"/>
              </a:lnSpc>
              <a:spcBef>
                <a:spcPts val="0"/>
              </a:spcBef>
              <a:buNone/>
              <a:defRPr/>
            </a:pPr>
            <a:r>
              <a:rPr lang="en-US" altLang="en-US" sz="1600" dirty="0">
                <a:ea typeface="ＭＳ Ｐゴシック" pitchFamily="34" charset="-128"/>
              </a:rPr>
              <a:t>Used to access real time data.</a:t>
            </a:r>
          </a:p>
          <a:p>
            <a:pPr marL="0" indent="0">
              <a:lnSpc>
                <a:spcPct val="90000"/>
              </a:lnSpc>
              <a:spcBef>
                <a:spcPts val="0"/>
              </a:spcBef>
              <a:buNone/>
              <a:defRPr/>
            </a:pPr>
            <a:endParaRPr lang="en-US" altLang="en-US" sz="1600" dirty="0">
              <a:ea typeface="ＭＳ Ｐゴシック" pitchFamily="34" charset="-128"/>
            </a:endParaRPr>
          </a:p>
          <a:p>
            <a:pPr marL="0" indent="0">
              <a:lnSpc>
                <a:spcPct val="90000"/>
              </a:lnSpc>
              <a:spcBef>
                <a:spcPts val="0"/>
              </a:spcBef>
              <a:buNone/>
              <a:defRPr/>
            </a:pPr>
            <a:endParaRPr lang="en-US" altLang="en-US" sz="1600" dirty="0">
              <a:ea typeface="ＭＳ Ｐゴシック" pitchFamily="34" charset="-128"/>
            </a:endParaRPr>
          </a:p>
          <a:p>
            <a:pPr marL="0" indent="0">
              <a:lnSpc>
                <a:spcPct val="90000"/>
              </a:lnSpc>
              <a:spcBef>
                <a:spcPts val="0"/>
              </a:spcBef>
              <a:buNone/>
              <a:defRPr/>
            </a:pPr>
            <a:r>
              <a:rPr lang="en-US" altLang="en-US" sz="1600" dirty="0">
                <a:ea typeface="ＭＳ Ｐゴシック" pitchFamily="34" charset="-128"/>
              </a:rPr>
              <a:t>Used by counties and school districts to verify claims.</a:t>
            </a:r>
          </a:p>
          <a:p>
            <a:pPr marL="0" indent="0">
              <a:lnSpc>
                <a:spcPct val="90000"/>
              </a:lnSpc>
              <a:spcBef>
                <a:spcPts val="0"/>
              </a:spcBef>
              <a:buNone/>
              <a:defRPr/>
            </a:pPr>
            <a:endParaRPr lang="en-US" altLang="en-US" sz="1600" dirty="0">
              <a:ea typeface="ＭＳ Ｐゴシック" pitchFamily="34" charset="-128"/>
            </a:endParaRPr>
          </a:p>
          <a:p>
            <a:pPr marL="0" indent="0">
              <a:lnSpc>
                <a:spcPct val="90000"/>
              </a:lnSpc>
              <a:spcBef>
                <a:spcPts val="0"/>
              </a:spcBef>
              <a:buNone/>
              <a:defRPr/>
            </a:pPr>
            <a:r>
              <a:rPr lang="en-US" altLang="en-US" sz="1600" dirty="0">
                <a:ea typeface="ＭＳ Ｐゴシック" pitchFamily="34" charset="-128"/>
              </a:rPr>
              <a:t>Allows submission of data in a </a:t>
            </a:r>
            <a:r>
              <a:rPr lang="en-US" altLang="en-US" sz="1600" spc="-30" dirty="0">
                <a:ea typeface="ＭＳ Ｐゴシック" pitchFamily="34" charset="-128"/>
              </a:rPr>
              <a:t>consistent, standard format for </a:t>
            </a:r>
            <a:r>
              <a:rPr lang="en-US" altLang="en-US" sz="1600" dirty="0">
                <a:ea typeface="ＭＳ Ｐゴシック" pitchFamily="34" charset="-128"/>
              </a:rPr>
              <a:t>each placement type.</a:t>
            </a:r>
          </a:p>
        </p:txBody>
      </p:sp>
      <p:sp>
        <p:nvSpPr>
          <p:cNvPr id="10" name="TextBox 9">
            <a:extLst>
              <a:ext uri="{FF2B5EF4-FFF2-40B4-BE49-F238E27FC236}">
                <a16:creationId xmlns:a16="http://schemas.microsoft.com/office/drawing/2014/main" id="{5053B8B3-6BD8-08AE-D995-4C86BCC4B153}"/>
              </a:ext>
            </a:extLst>
          </p:cNvPr>
          <p:cNvSpPr txBox="1"/>
          <p:nvPr/>
        </p:nvSpPr>
        <p:spPr>
          <a:xfrm>
            <a:off x="5422604" y="1938661"/>
            <a:ext cx="4182139" cy="2973122"/>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Approvals submitted in large</a:t>
            </a:r>
            <a:b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b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batches, processed overnight.</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Used to retrieve reports generated</a:t>
            </a:r>
            <a:b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b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by the STAC/Medicaid Unit.</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Used by most counties to submit</a:t>
            </a:r>
            <a:b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b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preschool AVLs.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Provides flexibility to securely</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submit documentation</a:t>
            </a:r>
            <a:b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b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containing PII in many</a:t>
            </a:r>
            <a:b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b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formats.</a:t>
            </a:r>
          </a:p>
        </p:txBody>
      </p:sp>
      <p:sp>
        <p:nvSpPr>
          <p:cNvPr id="12" name="TextBox 11">
            <a:extLst>
              <a:ext uri="{FF2B5EF4-FFF2-40B4-BE49-F238E27FC236}">
                <a16:creationId xmlns:a16="http://schemas.microsoft.com/office/drawing/2014/main" id="{F8E0BB6A-6745-56B1-F4DA-767949025458}"/>
              </a:ext>
            </a:extLst>
          </p:cNvPr>
          <p:cNvSpPr txBox="1"/>
          <p:nvPr/>
        </p:nvSpPr>
        <p:spPr>
          <a:xfrm>
            <a:off x="3730752" y="2451194"/>
            <a:ext cx="1691852" cy="840230"/>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glow rad="127000">
                    <a:prstClr val="white">
                      <a:alpha val="50000"/>
                    </a:prstClr>
                  </a:glow>
                </a:effectLst>
                <a:uLnTx/>
                <a:uFillTx/>
                <a:latin typeface="Calibri"/>
                <a:ea typeface="ＭＳ Ｐゴシック" pitchFamily="34" charset="-128"/>
                <a:cs typeface="+mn-cs"/>
              </a:rPr>
              <a:t>Used to submit</a:t>
            </a:r>
            <a:br>
              <a:rPr kumimoji="0" lang="en-US" altLang="en-US" sz="1800" b="0" i="0" u="none" strike="noStrike" kern="1200" cap="none" spc="0" normalizeH="0" baseline="0" noProof="0" dirty="0">
                <a:ln>
                  <a:noFill/>
                </a:ln>
                <a:solidFill>
                  <a:prstClr val="black"/>
                </a:solidFill>
                <a:effectLst>
                  <a:glow rad="127000">
                    <a:prstClr val="white">
                      <a:alpha val="50000"/>
                    </a:prstClr>
                  </a:glow>
                </a:effectLst>
                <a:uLnTx/>
                <a:uFillTx/>
                <a:latin typeface="Calibri"/>
                <a:ea typeface="ＭＳ Ｐゴシック" pitchFamily="34" charset="-128"/>
                <a:cs typeface="+mn-cs"/>
              </a:rPr>
            </a:br>
            <a:r>
              <a:rPr kumimoji="0" lang="en-US" altLang="en-US" sz="1800" b="0" i="0" u="none" strike="noStrike" kern="1200" cap="none" spc="0" normalizeH="0" baseline="0" noProof="0" dirty="0">
                <a:ln>
                  <a:noFill/>
                </a:ln>
                <a:solidFill>
                  <a:prstClr val="black"/>
                </a:solidFill>
                <a:effectLst>
                  <a:glow rad="127000">
                    <a:prstClr val="white">
                      <a:alpha val="50000"/>
                    </a:prstClr>
                  </a:glow>
                </a:effectLst>
                <a:uLnTx/>
                <a:uFillTx/>
                <a:latin typeface="Calibri"/>
                <a:ea typeface="ＭＳ Ｐゴシック" pitchFamily="34" charset="-128"/>
                <a:cs typeface="+mn-cs"/>
              </a:rPr>
              <a:t>claims for</a:t>
            </a:r>
            <a:br>
              <a:rPr kumimoji="0" lang="en-US" altLang="en-US" sz="1800" b="0" i="0" u="none" strike="noStrike" kern="1200" cap="none" spc="0" normalizeH="0" baseline="0" noProof="0" dirty="0">
                <a:ln>
                  <a:noFill/>
                </a:ln>
                <a:solidFill>
                  <a:prstClr val="black"/>
                </a:solidFill>
                <a:effectLst>
                  <a:glow rad="127000">
                    <a:prstClr val="white">
                      <a:alpha val="50000"/>
                    </a:prstClr>
                  </a:glow>
                </a:effectLst>
                <a:uLnTx/>
                <a:uFillTx/>
                <a:latin typeface="Calibri"/>
                <a:ea typeface="ＭＳ Ｐゴシック" pitchFamily="34" charset="-128"/>
                <a:cs typeface="+mn-cs"/>
              </a:rPr>
            </a:br>
            <a:r>
              <a:rPr kumimoji="0" lang="en-US" altLang="en-US" sz="1800" b="0" i="0" u="none" strike="noStrike" kern="1200" cap="none" spc="0" normalizeH="0" baseline="0" noProof="0" dirty="0">
                <a:ln>
                  <a:noFill/>
                </a:ln>
                <a:solidFill>
                  <a:prstClr val="black"/>
                </a:solidFill>
                <a:effectLst>
                  <a:glow rad="127000">
                    <a:prstClr val="white">
                      <a:alpha val="50000"/>
                    </a:prstClr>
                  </a:glow>
                </a:effectLst>
                <a:uLnTx/>
                <a:uFillTx/>
                <a:latin typeface="Calibri"/>
                <a:ea typeface="ＭＳ Ｐゴシック" pitchFamily="34" charset="-128"/>
                <a:cs typeface="+mn-cs"/>
              </a:rPr>
              <a:t>reimbursement</a:t>
            </a:r>
          </a:p>
        </p:txBody>
      </p:sp>
    </p:spTree>
    <p:extLst>
      <p:ext uri="{BB962C8B-B14F-4D97-AF65-F5344CB8AC3E}">
        <p14:creationId xmlns:p14="http://schemas.microsoft.com/office/powerpoint/2010/main" val="4026972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228600" y="209550"/>
            <a:ext cx="8686800" cy="707267"/>
          </a:xfrm>
        </p:spPr>
        <p:txBody>
          <a:bodyPr/>
          <a:lstStyle/>
          <a:p>
            <a:pPr algn="ctr">
              <a:defRPr/>
            </a:pPr>
            <a:r>
              <a:rPr lang="en-US" altLang="en-US" sz="3200" dirty="0">
                <a:solidFill>
                  <a:schemeClr val="tx2">
                    <a:lumMod val="75000"/>
                  </a:schemeClr>
                </a:solidFill>
              </a:rPr>
              <a:t>Requesting 1:1 Aides</a:t>
            </a:r>
            <a:endParaRPr lang="en-US" altLang="en-US" sz="3200" dirty="0">
              <a:solidFill>
                <a:schemeClr val="tx2">
                  <a:lumMod val="75000"/>
                </a:schemeClr>
              </a:solidFill>
              <a:ea typeface="ＭＳ Ｐゴシック" pitchFamily="34" charset="-128"/>
            </a:endParaRPr>
          </a:p>
        </p:txBody>
      </p:sp>
      <p:sp>
        <p:nvSpPr>
          <p:cNvPr id="3" name="Rectangle 2"/>
          <p:cNvSpPr/>
          <p:nvPr/>
        </p:nvSpPr>
        <p:spPr>
          <a:xfrm>
            <a:off x="304800" y="881012"/>
            <a:ext cx="8534400" cy="4271939"/>
          </a:xfrm>
          <a:prstGeom prst="rect">
            <a:avLst/>
          </a:prstGeom>
        </p:spPr>
        <p:txBody>
          <a:bodyPr wrap="square">
            <a:spAutoFit/>
          </a:bodyPr>
          <a:lstStyle/>
          <a:p>
            <a:pPr marL="342900" lvl="0" indent="-342900" eaLnBrk="0" hangingPunct="0">
              <a:spcBef>
                <a:spcPct val="20000"/>
              </a:spcBef>
              <a:buClr>
                <a:schemeClr val="accent1">
                  <a:lumMod val="50000"/>
                </a:schemeClr>
              </a:buClr>
              <a:buSzPct val="75000"/>
              <a:buFont typeface="Wingdings" panose="05000000000000000000" pitchFamily="2" charset="2"/>
              <a:buChar char="q"/>
              <a:defRPr/>
            </a:pPr>
            <a:r>
              <a:rPr lang="en-US" altLang="en-US" sz="2200" kern="0" dirty="0">
                <a:solidFill>
                  <a:srgbClr val="000000"/>
                </a:solidFill>
                <a:latin typeface="Arial"/>
                <a:ea typeface="+mn-ea"/>
              </a:rPr>
              <a:t>With the addition of the Aide Percentage field in EFRT, 1:1 Aide forms are no longer required for full time aides nor partial 1:1 aides (including shared 1:1 aides).</a:t>
            </a:r>
          </a:p>
          <a:p>
            <a:pPr marL="342900" lvl="0" indent="-342900" eaLnBrk="0" hangingPunct="0">
              <a:spcBef>
                <a:spcPct val="20000"/>
              </a:spcBef>
              <a:buClr>
                <a:schemeClr val="accent1">
                  <a:lumMod val="50000"/>
                </a:schemeClr>
              </a:buClr>
              <a:buSzPct val="75000"/>
              <a:buFont typeface="Wingdings" panose="05000000000000000000" pitchFamily="2" charset="2"/>
              <a:buChar char="q"/>
              <a:defRPr/>
            </a:pPr>
            <a:endParaRPr lang="en-US" altLang="en-US" sz="800" kern="0" dirty="0">
              <a:solidFill>
                <a:srgbClr val="000000"/>
              </a:solidFill>
              <a:latin typeface="Arial"/>
              <a:ea typeface="+mn-ea"/>
            </a:endParaRPr>
          </a:p>
          <a:p>
            <a:pPr marL="342900" lvl="0" indent="-342900" eaLnBrk="0" hangingPunct="0">
              <a:spcBef>
                <a:spcPct val="20000"/>
              </a:spcBef>
              <a:buClr>
                <a:schemeClr val="accent1">
                  <a:lumMod val="50000"/>
                </a:schemeClr>
              </a:buClr>
              <a:buSzPct val="75000"/>
              <a:buFont typeface="Wingdings" panose="05000000000000000000" pitchFamily="2" charset="2"/>
              <a:buChar char="q"/>
              <a:defRPr/>
            </a:pPr>
            <a:r>
              <a:rPr lang="en-US" altLang="en-US" sz="2200" kern="0" dirty="0">
                <a:solidFill>
                  <a:srgbClr val="000000"/>
                </a:solidFill>
                <a:latin typeface="Arial"/>
                <a:ea typeface="+mn-ea"/>
              </a:rPr>
              <a:t>Users may enter an aide percentage from 1 to 100 percent (whole numbers only).</a:t>
            </a:r>
          </a:p>
          <a:p>
            <a:pPr marL="342900" lvl="0" indent="-342900" eaLnBrk="0" hangingPunct="0">
              <a:spcBef>
                <a:spcPct val="20000"/>
              </a:spcBef>
              <a:buClr>
                <a:schemeClr val="accent1">
                  <a:lumMod val="50000"/>
                </a:schemeClr>
              </a:buClr>
              <a:buSzPct val="75000"/>
              <a:buFont typeface="Wingdings" panose="05000000000000000000" pitchFamily="2" charset="2"/>
              <a:buChar char="q"/>
              <a:defRPr/>
            </a:pPr>
            <a:endParaRPr lang="en-US" altLang="en-US" sz="800" kern="0" dirty="0">
              <a:solidFill>
                <a:srgbClr val="000000"/>
              </a:solidFill>
              <a:latin typeface="Arial"/>
              <a:ea typeface="+mn-ea"/>
            </a:endParaRPr>
          </a:p>
          <a:p>
            <a:pPr marL="342900" lvl="0" indent="-342900" eaLnBrk="0" hangingPunct="0">
              <a:spcBef>
                <a:spcPct val="20000"/>
              </a:spcBef>
              <a:buClr>
                <a:schemeClr val="accent1">
                  <a:lumMod val="50000"/>
                </a:schemeClr>
              </a:buClr>
              <a:buSzPct val="75000"/>
              <a:buFont typeface="Wingdings" panose="05000000000000000000" pitchFamily="2" charset="2"/>
              <a:buChar char="q"/>
              <a:defRPr/>
            </a:pPr>
            <a:r>
              <a:rPr lang="en-US" altLang="en-US" sz="2200" kern="0" dirty="0">
                <a:solidFill>
                  <a:srgbClr val="000000"/>
                </a:solidFill>
                <a:latin typeface="Arial"/>
                <a:ea typeface="+mn-ea"/>
              </a:rPr>
              <a:t>Leave Aide Percentage field </a:t>
            </a:r>
            <a:r>
              <a:rPr lang="en-US" altLang="en-US" sz="2200" u="sng" kern="0" dirty="0">
                <a:solidFill>
                  <a:srgbClr val="000000"/>
                </a:solidFill>
                <a:latin typeface="Arial"/>
                <a:ea typeface="+mn-ea"/>
              </a:rPr>
              <a:t>blank</a:t>
            </a:r>
            <a:r>
              <a:rPr lang="en-US" altLang="en-US" sz="2200" kern="0" dirty="0">
                <a:solidFill>
                  <a:srgbClr val="000000"/>
                </a:solidFill>
                <a:latin typeface="Arial"/>
                <a:ea typeface="+mn-ea"/>
              </a:rPr>
              <a:t>, if a student does not require an aide.  Zero will not be accepted and will result in an error message. </a:t>
            </a:r>
          </a:p>
          <a:p>
            <a:pPr marL="342900" lvl="0" indent="-342900" eaLnBrk="0" hangingPunct="0">
              <a:spcBef>
                <a:spcPct val="20000"/>
              </a:spcBef>
              <a:buClr>
                <a:schemeClr val="accent1">
                  <a:lumMod val="50000"/>
                </a:schemeClr>
              </a:buClr>
              <a:buSzPct val="75000"/>
              <a:buFont typeface="Wingdings" panose="05000000000000000000" pitchFamily="2" charset="2"/>
              <a:buChar char="q"/>
              <a:defRPr/>
            </a:pPr>
            <a:endParaRPr lang="en-US" altLang="en-US" sz="800" kern="0" dirty="0">
              <a:solidFill>
                <a:srgbClr val="000000"/>
              </a:solidFill>
              <a:latin typeface="Arial"/>
              <a:ea typeface="+mn-ea"/>
            </a:endParaRPr>
          </a:p>
          <a:p>
            <a:pPr marL="342900" lvl="0" indent="-342900" eaLnBrk="0" hangingPunct="0">
              <a:spcBef>
                <a:spcPct val="20000"/>
              </a:spcBef>
              <a:buClr>
                <a:schemeClr val="accent1">
                  <a:lumMod val="50000"/>
                </a:schemeClr>
              </a:buClr>
              <a:buSzPct val="75000"/>
              <a:buFont typeface="Wingdings" panose="05000000000000000000" pitchFamily="2" charset="2"/>
              <a:buChar char="q"/>
              <a:defRPr/>
            </a:pPr>
            <a:r>
              <a:rPr lang="en-US" altLang="en-US" sz="2200" kern="0" dirty="0">
                <a:solidFill>
                  <a:srgbClr val="000000"/>
                </a:solidFill>
                <a:latin typeface="Arial"/>
                <a:ea typeface="+mn-ea"/>
              </a:rPr>
              <a:t>1:1 aide as a related service may be entered into EFRT via      the DSSEI screen without special processing by STAC.</a:t>
            </a:r>
          </a:p>
          <a:p>
            <a:pPr marL="742950" lvl="1" indent="-285750" eaLnBrk="0" hangingPunct="0">
              <a:spcBef>
                <a:spcPct val="20000"/>
              </a:spcBef>
              <a:buClr>
                <a:srgbClr val="9999CC"/>
              </a:buClr>
              <a:buSzPct val="80000"/>
              <a:buFont typeface="Wingdings" pitchFamily="2" charset="2"/>
              <a:buChar char="¨"/>
              <a:defRPr/>
            </a:pPr>
            <a:endParaRPr lang="en-US" altLang="en-US" sz="800" kern="0" dirty="0">
              <a:solidFill>
                <a:srgbClr val="000000"/>
              </a:solidFill>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53672F0-6EBD-A81A-7AB6-431D4B77684C}"/>
              </a:ext>
            </a:extLst>
          </p:cNvPr>
          <p:cNvSpPr>
            <a:spLocks noGrp="1"/>
          </p:cNvSpPr>
          <p:nvPr>
            <p:ph type="title"/>
          </p:nvPr>
        </p:nvSpPr>
        <p:spPr>
          <a:xfrm>
            <a:off x="228600" y="338328"/>
            <a:ext cx="8686800" cy="722376"/>
          </a:xfrm>
        </p:spPr>
        <p:txBody>
          <a:bodyPr>
            <a:normAutofit fontScale="90000"/>
          </a:bodyPr>
          <a:lstStyle/>
          <a:p>
            <a:pPr algn="ctr"/>
            <a:r>
              <a:rPr lang="en-US" dirty="0">
                <a:solidFill>
                  <a:schemeClr val="tx2">
                    <a:lumMod val="75000"/>
                  </a:schemeClr>
                </a:solidFill>
              </a:rPr>
              <a:t>STAC- 812 Form - </a:t>
            </a:r>
            <a:r>
              <a:rPr lang="en-US" sz="2200" dirty="0">
                <a:solidFill>
                  <a:schemeClr val="tx2">
                    <a:lumMod val="75000"/>
                  </a:schemeClr>
                </a:solidFill>
              </a:rPr>
              <a:t>Request for Reimbursement for Student-Specific Nurses and Interpreters **For Preschool Use Only**</a:t>
            </a:r>
          </a:p>
        </p:txBody>
      </p:sp>
      <p:pic>
        <p:nvPicPr>
          <p:cNvPr id="5" name="Picture 4">
            <a:extLst>
              <a:ext uri="{FF2B5EF4-FFF2-40B4-BE49-F238E27FC236}">
                <a16:creationId xmlns:a16="http://schemas.microsoft.com/office/drawing/2014/main" id="{6B5A34D7-31A1-08B9-0EFC-DB8C0A10481B}"/>
              </a:ext>
            </a:extLst>
          </p:cNvPr>
          <p:cNvPicPr>
            <a:picLocks noChangeAspect="1"/>
          </p:cNvPicPr>
          <p:nvPr/>
        </p:nvPicPr>
        <p:blipFill>
          <a:blip r:embed="rId2"/>
          <a:stretch>
            <a:fillRect/>
          </a:stretch>
        </p:blipFill>
        <p:spPr>
          <a:xfrm>
            <a:off x="226314" y="1197864"/>
            <a:ext cx="4288536" cy="3812286"/>
          </a:xfrm>
          <a:prstGeom prst="rect">
            <a:avLst/>
          </a:prstGeom>
          <a:noFill/>
          <a:effectLst>
            <a:outerShdw blurRad="63500" sx="102000" sy="102000" algn="ctr" rotWithShape="0">
              <a:prstClr val="black">
                <a:alpha val="40000"/>
              </a:prstClr>
            </a:outerShdw>
          </a:effectLst>
        </p:spPr>
      </p:pic>
      <p:sp>
        <p:nvSpPr>
          <p:cNvPr id="12" name="Content Placeholder 3">
            <a:extLst>
              <a:ext uri="{FF2B5EF4-FFF2-40B4-BE49-F238E27FC236}">
                <a16:creationId xmlns:a16="http://schemas.microsoft.com/office/drawing/2014/main" id="{AA69C8FD-6FC6-8291-38B6-861396483A1E}"/>
              </a:ext>
            </a:extLst>
          </p:cNvPr>
          <p:cNvSpPr>
            <a:spLocks noGrp="1"/>
          </p:cNvSpPr>
          <p:nvPr>
            <p:ph sz="half" idx="2"/>
          </p:nvPr>
        </p:nvSpPr>
        <p:spPr>
          <a:xfrm>
            <a:off x="4629150" y="1197864"/>
            <a:ext cx="3981450" cy="3812286"/>
          </a:xfrm>
        </p:spPr>
        <p:txBody>
          <a:bodyPr>
            <a:normAutofit/>
          </a:bodyPr>
          <a:lstStyle/>
          <a:p>
            <a:pPr>
              <a:buClr>
                <a:schemeClr val="accent1">
                  <a:lumMod val="50000"/>
                </a:schemeClr>
              </a:buClr>
              <a:buSzPct val="75000"/>
              <a:buFont typeface="Wingdings" panose="05000000000000000000" pitchFamily="2" charset="2"/>
              <a:buChar char="q"/>
            </a:pPr>
            <a:r>
              <a:rPr lang="en-US" sz="1600" dirty="0">
                <a:effectLst/>
                <a:latin typeface="Calibri" panose="020F0502020204030204" pitchFamily="34" charset="0"/>
                <a:ea typeface="Calibri" panose="020F0502020204030204" pitchFamily="34" charset="0"/>
              </a:rPr>
              <a:t>To be used for RN/LPN/Interpreters in a Preschool Special Class (or SCIS) setting.</a:t>
            </a:r>
          </a:p>
          <a:p>
            <a:pPr>
              <a:buClr>
                <a:schemeClr val="accent1">
                  <a:lumMod val="50000"/>
                </a:schemeClr>
              </a:buClr>
              <a:buSzPct val="75000"/>
              <a:buFont typeface="Wingdings" panose="05000000000000000000" pitchFamily="2" charset="2"/>
              <a:buChar char="q"/>
            </a:pPr>
            <a:r>
              <a:rPr lang="en-US" sz="1600" dirty="0">
                <a:latin typeface="Calibri" panose="020F0502020204030204" pitchFamily="34" charset="0"/>
                <a:ea typeface="Calibri" panose="020F0502020204030204" pitchFamily="34" charset="0"/>
              </a:rPr>
              <a:t>Costs are calculated based on enrollment through the DSPRE screen in EFRT.</a:t>
            </a:r>
            <a:endParaRPr lang="en-US" sz="1600" dirty="0">
              <a:effectLst/>
              <a:latin typeface="Calibri" panose="020F0502020204030204" pitchFamily="34" charset="0"/>
              <a:ea typeface="Calibri" panose="020F0502020204030204" pitchFamily="34" charset="0"/>
            </a:endParaRPr>
          </a:p>
          <a:p>
            <a:pPr>
              <a:buClr>
                <a:schemeClr val="accent1">
                  <a:lumMod val="50000"/>
                </a:schemeClr>
              </a:buClr>
              <a:buSzPct val="75000"/>
              <a:buFont typeface="Wingdings" panose="05000000000000000000" pitchFamily="2" charset="2"/>
              <a:buChar char="q"/>
            </a:pPr>
            <a:r>
              <a:rPr lang="en-US" sz="1600" b="1" dirty="0">
                <a:effectLst/>
                <a:latin typeface="Calibri" panose="020F0502020204030204" pitchFamily="34" charset="0"/>
                <a:ea typeface="Calibri" panose="020F0502020204030204" pitchFamily="34" charset="0"/>
              </a:rPr>
              <a:t>EXCEPTION:</a:t>
            </a:r>
            <a:r>
              <a:rPr lang="en-US" sz="1600" dirty="0">
                <a:effectLst/>
                <a:latin typeface="Calibri" panose="020F0502020204030204" pitchFamily="34" charset="0"/>
                <a:ea typeface="Calibri" panose="020F0502020204030204" pitchFamily="34" charset="0"/>
              </a:rPr>
              <a:t>  RN/LPN/</a:t>
            </a:r>
            <a:r>
              <a:rPr lang="en-US" sz="1600" dirty="0">
                <a:latin typeface="Calibri" panose="020F0502020204030204" pitchFamily="34" charset="0"/>
                <a:ea typeface="Calibri" panose="020F0502020204030204" pitchFamily="34" charset="0"/>
              </a:rPr>
              <a:t>Interpreters</a:t>
            </a:r>
            <a:r>
              <a:rPr lang="en-US" sz="1600" dirty="0">
                <a:effectLst/>
                <a:latin typeface="Calibri" panose="020F0502020204030204" pitchFamily="34" charset="0"/>
                <a:ea typeface="Calibri" panose="020F0502020204030204" pitchFamily="34" charset="0"/>
              </a:rPr>
              <a:t> may be entered in as a related service under specific conditions.  Each of the following must be true:</a:t>
            </a:r>
          </a:p>
          <a:p>
            <a:pPr marL="800100" lvl="1" indent="-342900">
              <a:buFont typeface="+mj-lt"/>
              <a:buAutoNum type="arabicPeriod"/>
            </a:pPr>
            <a:r>
              <a:rPr lang="en-US" sz="1350" dirty="0">
                <a:effectLst/>
                <a:latin typeface="Calibri" panose="020F0502020204030204" pitchFamily="34" charset="0"/>
                <a:ea typeface="Calibri" panose="020F0502020204030204" pitchFamily="34" charset="0"/>
              </a:rPr>
              <a:t>Student’s IEP lists the use of an RN/LPN/Interpreter.</a:t>
            </a:r>
          </a:p>
          <a:p>
            <a:pPr marL="800100" lvl="1" indent="-342900">
              <a:buFont typeface="+mj-lt"/>
              <a:buAutoNum type="arabicPeriod"/>
            </a:pPr>
            <a:r>
              <a:rPr lang="en-US" sz="1350" dirty="0">
                <a:latin typeface="Calibri" panose="020F0502020204030204" pitchFamily="34" charset="0"/>
                <a:ea typeface="Calibri" panose="020F0502020204030204" pitchFamily="34" charset="0"/>
              </a:rPr>
              <a:t>S</a:t>
            </a:r>
            <a:r>
              <a:rPr lang="en-US" sz="1350" dirty="0">
                <a:effectLst/>
                <a:latin typeface="Calibri" panose="020F0502020204030204" pitchFamily="34" charset="0"/>
                <a:ea typeface="Calibri" panose="020F0502020204030204" pitchFamily="34" charset="0"/>
              </a:rPr>
              <a:t>tudent is </a:t>
            </a:r>
            <a:r>
              <a:rPr lang="en-US" sz="1350" u="sng" dirty="0">
                <a:effectLst/>
                <a:latin typeface="Calibri" panose="020F0502020204030204" pitchFamily="34" charset="0"/>
                <a:ea typeface="Calibri" panose="020F0502020204030204" pitchFamily="34" charset="0"/>
              </a:rPr>
              <a:t>NOT</a:t>
            </a:r>
            <a:r>
              <a:rPr lang="en-US" sz="1350" dirty="0">
                <a:effectLst/>
                <a:latin typeface="Calibri" panose="020F0502020204030204" pitchFamily="34" charset="0"/>
                <a:ea typeface="Calibri" panose="020F0502020204030204" pitchFamily="34" charset="0"/>
              </a:rPr>
              <a:t> enrolled in a Special Class (or SCIS) program.</a:t>
            </a:r>
            <a:endParaRPr lang="en-US" sz="1350" u="sng" dirty="0">
              <a:effectLst/>
              <a:latin typeface="Calibri" panose="020F0502020204030204" pitchFamily="34" charset="0"/>
              <a:ea typeface="Calibri" panose="020F0502020204030204" pitchFamily="34" charset="0"/>
            </a:endParaRPr>
          </a:p>
          <a:p>
            <a:pPr marL="800100" lvl="1" indent="-342900">
              <a:buFont typeface="+mj-lt"/>
              <a:buAutoNum type="arabicPeriod"/>
            </a:pPr>
            <a:r>
              <a:rPr lang="en-US" sz="1350" dirty="0">
                <a:effectLst/>
                <a:latin typeface="Calibri" panose="020F0502020204030204" pitchFamily="34" charset="0"/>
                <a:ea typeface="Calibri" panose="020F0502020204030204" pitchFamily="34" charset="0"/>
              </a:rPr>
              <a:t>Student is receiving SEIS and/or related services.</a:t>
            </a:r>
            <a:endParaRPr lang="en-US" sz="1350" u="sng" dirty="0">
              <a:effectLst/>
              <a:latin typeface="Calibri" panose="020F0502020204030204" pitchFamily="34" charset="0"/>
              <a:ea typeface="Calibri" panose="020F0502020204030204" pitchFamily="34" charset="0"/>
            </a:endParaRP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28600" y="338328"/>
            <a:ext cx="8686800" cy="573840"/>
          </a:xfrm>
        </p:spPr>
        <p:txBody>
          <a:bodyPr anchor="ctr">
            <a:normAutofit/>
          </a:bodyPr>
          <a:lstStyle/>
          <a:p>
            <a:pPr algn="ctr">
              <a:defRPr/>
            </a:pPr>
            <a:r>
              <a:rPr lang="en-US" altLang="en-US" dirty="0"/>
              <a:t>Age Eligibility for 4410 Preschool</a:t>
            </a:r>
          </a:p>
        </p:txBody>
      </p:sp>
      <p:pic>
        <p:nvPicPr>
          <p:cNvPr id="6" name="Picture 5">
            <a:extLst>
              <a:ext uri="{FF2B5EF4-FFF2-40B4-BE49-F238E27FC236}">
                <a16:creationId xmlns:a16="http://schemas.microsoft.com/office/drawing/2014/main" id="{E7F0679F-79BE-6211-61C8-395EC297EB17}"/>
              </a:ext>
            </a:extLst>
          </p:cNvPr>
          <p:cNvPicPr>
            <a:picLocks noChangeAspect="1"/>
          </p:cNvPicPr>
          <p:nvPr/>
        </p:nvPicPr>
        <p:blipFill>
          <a:blip r:embed="rId2"/>
          <a:stretch>
            <a:fillRect/>
          </a:stretch>
        </p:blipFill>
        <p:spPr>
          <a:xfrm>
            <a:off x="226314" y="912168"/>
            <a:ext cx="4288537" cy="4097982"/>
          </a:xfrm>
          <a:prstGeom prst="rect">
            <a:avLst/>
          </a:prstGeom>
          <a:noFill/>
        </p:spPr>
      </p:pic>
      <p:sp>
        <p:nvSpPr>
          <p:cNvPr id="14" name="Content Placeholder 3">
            <a:extLst>
              <a:ext uri="{FF2B5EF4-FFF2-40B4-BE49-F238E27FC236}">
                <a16:creationId xmlns:a16="http://schemas.microsoft.com/office/drawing/2014/main" id="{B6066AE1-4C81-3F6A-2AFE-71B8C9E92BC1}"/>
              </a:ext>
            </a:extLst>
          </p:cNvPr>
          <p:cNvSpPr>
            <a:spLocks noGrp="1"/>
          </p:cNvSpPr>
          <p:nvPr>
            <p:ph sz="half" idx="2"/>
          </p:nvPr>
        </p:nvSpPr>
        <p:spPr>
          <a:xfrm>
            <a:off x="4629150" y="1197864"/>
            <a:ext cx="4288536" cy="3392424"/>
          </a:xfrm>
        </p:spPr>
        <p:txBody>
          <a:bodyPr>
            <a:normAutofit fontScale="55000" lnSpcReduction="20000"/>
          </a:bodyPr>
          <a:lstStyle/>
          <a:p>
            <a:pPr>
              <a:buClr>
                <a:schemeClr val="accent1">
                  <a:lumMod val="50000"/>
                </a:schemeClr>
              </a:buClr>
              <a:buSzPct val="75000"/>
              <a:buFont typeface="Wingdings" panose="05000000000000000000" pitchFamily="2" charset="2"/>
              <a:buChar char="q"/>
            </a:pPr>
            <a:r>
              <a:rPr lang="en-US" dirty="0"/>
              <a:t>This chart is an extension of the information contained in the </a:t>
            </a:r>
            <a:r>
              <a:rPr lang="en-US" b="0" i="0" dirty="0">
                <a:effectLst/>
                <a:hlinkClick r:id="rId3"/>
              </a:rPr>
              <a:t>Policy memo on Evaluation of 3 and 4 year olds</a:t>
            </a:r>
            <a:r>
              <a:rPr lang="en-US" b="0" i="0" dirty="0">
                <a:effectLst/>
              </a:rPr>
              <a:t>.</a:t>
            </a:r>
          </a:p>
          <a:p>
            <a:pPr>
              <a:buClr>
                <a:schemeClr val="accent1">
                  <a:lumMod val="50000"/>
                </a:schemeClr>
              </a:buClr>
              <a:buSzPct val="75000"/>
              <a:buFont typeface="Wingdings" panose="05000000000000000000" pitchFamily="2" charset="2"/>
              <a:buChar char="q"/>
            </a:pPr>
            <a:endParaRPr lang="en-US" sz="1500" dirty="0"/>
          </a:p>
          <a:p>
            <a:pPr>
              <a:buClr>
                <a:schemeClr val="accent1">
                  <a:lumMod val="50000"/>
                </a:schemeClr>
              </a:buClr>
              <a:buSzPct val="75000"/>
              <a:buFont typeface="Wingdings" panose="05000000000000000000" pitchFamily="2" charset="2"/>
              <a:buChar char="q"/>
            </a:pPr>
            <a:r>
              <a:rPr lang="en-US" dirty="0"/>
              <a:t>The memo is posted on the STAC website under Pre-school / Preschool Policy.</a:t>
            </a:r>
          </a:p>
          <a:p>
            <a:pPr>
              <a:buClr>
                <a:schemeClr val="accent1">
                  <a:lumMod val="50000"/>
                </a:schemeClr>
              </a:buClr>
              <a:buSzPct val="75000"/>
              <a:buFont typeface="Wingdings" panose="05000000000000000000" pitchFamily="2" charset="2"/>
              <a:buChar char="q"/>
            </a:pPr>
            <a:endParaRPr lang="en-US" sz="1500" dirty="0"/>
          </a:p>
          <a:p>
            <a:pPr>
              <a:buClr>
                <a:schemeClr val="accent1">
                  <a:lumMod val="50000"/>
                </a:schemeClr>
              </a:buClr>
              <a:buSzPct val="75000"/>
              <a:buFont typeface="Wingdings" panose="05000000000000000000" pitchFamily="2" charset="2"/>
              <a:buChar char="q"/>
            </a:pPr>
            <a:r>
              <a:rPr lang="en-US" dirty="0"/>
              <a:t>STACs submitted for evaluations of children entering kindergarten in September must indicate evaluation dates prior to August in order to be reimbursed via the STAC process.</a:t>
            </a:r>
          </a:p>
        </p:txBody>
      </p:sp>
    </p:spTree>
    <p:extLst>
      <p:ext uri="{BB962C8B-B14F-4D97-AF65-F5344CB8AC3E}">
        <p14:creationId xmlns:p14="http://schemas.microsoft.com/office/powerpoint/2010/main" val="4102482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228600" y="209550"/>
            <a:ext cx="8686800" cy="1219200"/>
          </a:xfrm>
        </p:spPr>
        <p:txBody>
          <a:bodyPr>
            <a:normAutofit/>
          </a:bodyPr>
          <a:lstStyle/>
          <a:p>
            <a:pPr algn="ctr">
              <a:defRPr/>
            </a:pPr>
            <a:r>
              <a:rPr lang="en-US" altLang="en-US" sz="3200" dirty="0">
                <a:solidFill>
                  <a:schemeClr val="tx2">
                    <a:lumMod val="75000"/>
                  </a:schemeClr>
                </a:solidFill>
              </a:rPr>
              <a:t>PRESCHOOL PROCESSING</a:t>
            </a:r>
            <a:br>
              <a:rPr lang="en-US" altLang="en-US" sz="2800" dirty="0">
                <a:solidFill>
                  <a:schemeClr val="tx2">
                    <a:lumMod val="75000"/>
                  </a:schemeClr>
                </a:solidFill>
              </a:rPr>
            </a:br>
            <a:r>
              <a:rPr lang="en-US" altLang="en-US" sz="2800" dirty="0">
                <a:solidFill>
                  <a:schemeClr val="tx2">
                    <a:lumMod val="75000"/>
                  </a:schemeClr>
                </a:solidFill>
              </a:rPr>
              <a:t>Rate Sources</a:t>
            </a:r>
            <a:endParaRPr lang="en-US" altLang="en-US" sz="2800" dirty="0">
              <a:solidFill>
                <a:schemeClr val="tx2">
                  <a:lumMod val="75000"/>
                </a:schemeClr>
              </a:solidFill>
              <a:ea typeface="ＭＳ Ｐゴシック" pitchFamily="34" charset="-128"/>
            </a:endParaRPr>
          </a:p>
        </p:txBody>
      </p:sp>
      <p:sp>
        <p:nvSpPr>
          <p:cNvPr id="4" name="Rectangle 3"/>
          <p:cNvSpPr/>
          <p:nvPr/>
        </p:nvSpPr>
        <p:spPr>
          <a:xfrm>
            <a:off x="304800" y="1352550"/>
            <a:ext cx="8534400" cy="3354765"/>
          </a:xfrm>
          <a:prstGeom prst="rect">
            <a:avLst/>
          </a:prstGeom>
        </p:spPr>
        <p:txBody>
          <a:bodyPr wrap="square">
            <a:spAutoFit/>
          </a:bodyPr>
          <a:lstStyle/>
          <a:p>
            <a:pPr marL="342900" lvl="0" indent="-342900">
              <a:spcBef>
                <a:spcPct val="20000"/>
              </a:spcBef>
              <a:buClr>
                <a:schemeClr val="accent1">
                  <a:lumMod val="50000"/>
                </a:schemeClr>
              </a:buClr>
              <a:buSzPct val="75000"/>
              <a:buFont typeface="Wingdings" panose="05000000000000000000" pitchFamily="2" charset="2"/>
              <a:buChar char="q"/>
            </a:pPr>
            <a:r>
              <a:rPr lang="en-US" altLang="en-US" sz="2000" kern="0" dirty="0">
                <a:latin typeface="Arial"/>
                <a:ea typeface="+mn-ea"/>
              </a:rPr>
              <a:t>Evaluation (DOH)</a:t>
            </a:r>
          </a:p>
          <a:p>
            <a:pPr marL="342900" lvl="0" indent="-342900">
              <a:spcBef>
                <a:spcPct val="20000"/>
              </a:spcBef>
              <a:buClr>
                <a:schemeClr val="accent1">
                  <a:lumMod val="50000"/>
                </a:schemeClr>
              </a:buClr>
              <a:buSzPct val="75000"/>
              <a:buFont typeface="Wingdings" panose="05000000000000000000" pitchFamily="2" charset="2"/>
              <a:buChar char="q"/>
            </a:pPr>
            <a:r>
              <a:rPr lang="en-US" altLang="en-US" sz="2000" kern="0" dirty="0">
                <a:latin typeface="Arial"/>
                <a:ea typeface="+mn-ea"/>
              </a:rPr>
              <a:t>Related Service (County)</a:t>
            </a:r>
          </a:p>
          <a:p>
            <a:pPr marL="342900" lvl="0" indent="-342900">
              <a:spcBef>
                <a:spcPct val="20000"/>
              </a:spcBef>
              <a:buClr>
                <a:schemeClr val="accent1">
                  <a:lumMod val="50000"/>
                </a:schemeClr>
              </a:buClr>
              <a:buSzPct val="75000"/>
              <a:buFont typeface="Wingdings" panose="05000000000000000000" pitchFamily="2" charset="2"/>
              <a:buChar char="q"/>
            </a:pPr>
            <a:r>
              <a:rPr lang="en-US" altLang="en-US" sz="2000" kern="0" dirty="0">
                <a:latin typeface="Arial"/>
                <a:ea typeface="+mn-ea"/>
              </a:rPr>
              <a:t>Special Education Itinerant Service (RSU)</a:t>
            </a:r>
          </a:p>
          <a:p>
            <a:pPr marL="342900" lvl="0" indent="-342900">
              <a:spcBef>
                <a:spcPct val="20000"/>
              </a:spcBef>
              <a:buClr>
                <a:schemeClr val="accent1">
                  <a:lumMod val="50000"/>
                </a:schemeClr>
              </a:buClr>
              <a:buSzPct val="75000"/>
              <a:buFont typeface="Wingdings" panose="05000000000000000000" pitchFamily="2" charset="2"/>
              <a:buChar char="q"/>
            </a:pPr>
            <a:r>
              <a:rPr lang="en-US" altLang="en-US" sz="2000" kern="0" dirty="0">
                <a:latin typeface="Arial"/>
                <a:ea typeface="+mn-ea"/>
              </a:rPr>
              <a:t>Center Based Program (RSU)</a:t>
            </a:r>
          </a:p>
          <a:p>
            <a:pPr marL="342900" lvl="0" indent="-342900">
              <a:spcBef>
                <a:spcPct val="20000"/>
              </a:spcBef>
              <a:buClr>
                <a:schemeClr val="accent1">
                  <a:lumMod val="50000"/>
                </a:schemeClr>
              </a:buClr>
              <a:buSzPct val="75000"/>
              <a:buFont typeface="Wingdings" panose="05000000000000000000" pitchFamily="2" charset="2"/>
              <a:buChar char="q"/>
            </a:pPr>
            <a:r>
              <a:rPr lang="en-US" altLang="en-US" sz="2000" kern="0" dirty="0">
                <a:latin typeface="Arial"/>
                <a:ea typeface="+mn-ea"/>
              </a:rPr>
              <a:t>Aide (DOB)</a:t>
            </a:r>
          </a:p>
          <a:p>
            <a:pPr marL="800100" lvl="1" indent="-342900">
              <a:spcBef>
                <a:spcPct val="20000"/>
              </a:spcBef>
              <a:buClr>
                <a:schemeClr val="accent1">
                  <a:lumMod val="50000"/>
                </a:schemeClr>
              </a:buClr>
              <a:buSzPct val="80000"/>
              <a:buFont typeface="Wingdings" panose="05000000000000000000" pitchFamily="2" charset="2"/>
              <a:buChar char="§"/>
            </a:pPr>
            <a:r>
              <a:rPr lang="en-US" altLang="en-US" sz="2000" kern="0" dirty="0">
                <a:latin typeface="Arial"/>
              </a:rPr>
              <a:t>Nurse</a:t>
            </a:r>
          </a:p>
          <a:p>
            <a:pPr marL="800100" lvl="1" indent="-342900">
              <a:spcBef>
                <a:spcPct val="20000"/>
              </a:spcBef>
              <a:buClr>
                <a:schemeClr val="accent1">
                  <a:lumMod val="50000"/>
                </a:schemeClr>
              </a:buClr>
              <a:buSzPct val="80000"/>
              <a:buFont typeface="Wingdings" panose="05000000000000000000" pitchFamily="2" charset="2"/>
              <a:buChar char="§"/>
            </a:pPr>
            <a:r>
              <a:rPr lang="en-US" altLang="en-US" sz="2000" kern="0" dirty="0">
                <a:latin typeface="Arial"/>
              </a:rPr>
              <a:t>1:1 Aide</a:t>
            </a:r>
          </a:p>
          <a:p>
            <a:pPr marL="800100" lvl="1" indent="-342900">
              <a:spcBef>
                <a:spcPct val="20000"/>
              </a:spcBef>
              <a:buClr>
                <a:schemeClr val="accent1">
                  <a:lumMod val="50000"/>
                </a:schemeClr>
              </a:buClr>
              <a:buSzPct val="80000"/>
              <a:buFont typeface="Wingdings" panose="05000000000000000000" pitchFamily="2" charset="2"/>
              <a:buChar char="§"/>
            </a:pPr>
            <a:r>
              <a:rPr lang="en-US" altLang="en-US" sz="2000" kern="0" dirty="0">
                <a:latin typeface="Arial"/>
              </a:rPr>
              <a:t>Interpreter</a:t>
            </a:r>
          </a:p>
          <a:p>
            <a:pPr marL="342900" lvl="0" indent="-342900">
              <a:spcBef>
                <a:spcPct val="20000"/>
              </a:spcBef>
              <a:buClr>
                <a:srgbClr val="00007D"/>
              </a:buClr>
              <a:buSzPct val="75000"/>
              <a:buFont typeface="Wingdings" panose="05000000000000000000" pitchFamily="2" charset="2"/>
              <a:buChar char="q"/>
            </a:pPr>
            <a:r>
              <a:rPr lang="en-US" altLang="en-US" sz="2000" kern="0" dirty="0">
                <a:latin typeface="Arial"/>
                <a:ea typeface="+mn-ea"/>
              </a:rPr>
              <a:t>Transportation (DOB)</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8328"/>
            <a:ext cx="8686800" cy="722376"/>
          </a:xfrm>
        </p:spPr>
        <p:txBody>
          <a:bodyPr anchor="ctr">
            <a:normAutofit fontScale="90000"/>
          </a:bodyPr>
          <a:lstStyle/>
          <a:p>
            <a:pPr algn="ctr"/>
            <a:r>
              <a:rPr lang="en-US" dirty="0">
                <a:solidFill>
                  <a:schemeClr val="tx2">
                    <a:lumMod val="75000"/>
                  </a:schemeClr>
                </a:solidFill>
              </a:rPr>
              <a:t>STAC-710 Form – County List of Approved Rates for Preschool Related Services</a:t>
            </a:r>
          </a:p>
        </p:txBody>
      </p:sp>
      <p:pic>
        <p:nvPicPr>
          <p:cNvPr id="5" name="Content Placeholder 4" descr="Graphical user interface, application, table&#10;&#10;Description automatically generated">
            <a:extLst>
              <a:ext uri="{FF2B5EF4-FFF2-40B4-BE49-F238E27FC236}">
                <a16:creationId xmlns:a16="http://schemas.microsoft.com/office/drawing/2014/main" id="{14B0DF81-F2B3-1E72-724A-C99445D9A92E}"/>
              </a:ext>
            </a:extLst>
          </p:cNvPr>
          <p:cNvPicPr>
            <a:picLocks noGrp="1" noChangeAspect="1"/>
          </p:cNvPicPr>
          <p:nvPr>
            <p:ph idx="1"/>
          </p:nvPr>
        </p:nvPicPr>
        <p:blipFill>
          <a:blip r:embed="rId2"/>
          <a:stretch>
            <a:fillRect/>
          </a:stretch>
        </p:blipFill>
        <p:spPr>
          <a:xfrm>
            <a:off x="1143000" y="1200150"/>
            <a:ext cx="6858000" cy="3733800"/>
          </a:xfr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01137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228600" y="209550"/>
            <a:ext cx="8686800" cy="1219200"/>
          </a:xfrm>
        </p:spPr>
        <p:txBody>
          <a:bodyPr>
            <a:noAutofit/>
          </a:bodyPr>
          <a:lstStyle/>
          <a:p>
            <a:pPr algn="ctr">
              <a:defRPr/>
            </a:pPr>
            <a:r>
              <a:rPr lang="en-US" altLang="en-US" sz="3200" dirty="0">
                <a:solidFill>
                  <a:schemeClr val="tx2">
                    <a:lumMod val="75000"/>
                  </a:schemeClr>
                </a:solidFill>
              </a:rPr>
              <a:t>PRESCHOOL PROCESSING</a:t>
            </a:r>
            <a:br>
              <a:rPr lang="en-US" altLang="en-US" sz="3200" dirty="0">
                <a:solidFill>
                  <a:schemeClr val="tx2">
                    <a:lumMod val="75000"/>
                  </a:schemeClr>
                </a:solidFill>
              </a:rPr>
            </a:br>
            <a:r>
              <a:rPr lang="en-US" altLang="en-US" sz="2800" dirty="0">
                <a:solidFill>
                  <a:schemeClr val="tx2">
                    <a:lumMod val="75000"/>
                  </a:schemeClr>
                </a:solidFill>
              </a:rPr>
              <a:t>Claiming</a:t>
            </a:r>
            <a:endParaRPr lang="en-US" sz="2800" dirty="0">
              <a:solidFill>
                <a:schemeClr val="tx2">
                  <a:lumMod val="75000"/>
                </a:schemeClr>
              </a:solidFill>
              <a:cs typeface="+mj-cs"/>
            </a:endParaRPr>
          </a:p>
        </p:txBody>
      </p:sp>
      <p:sp>
        <p:nvSpPr>
          <p:cNvPr id="4" name="Rectangle 3"/>
          <p:cNvSpPr/>
          <p:nvPr/>
        </p:nvSpPr>
        <p:spPr>
          <a:xfrm>
            <a:off x="304800" y="1352550"/>
            <a:ext cx="8534400" cy="4228850"/>
          </a:xfrm>
          <a:prstGeom prst="rect">
            <a:avLst/>
          </a:prstGeom>
        </p:spPr>
        <p:txBody>
          <a:bodyPr wrap="square">
            <a:spAutoFit/>
          </a:bodyPr>
          <a:lstStyle/>
          <a:p>
            <a:pPr marL="342900" indent="-342900">
              <a:lnSpc>
                <a:spcPct val="80000"/>
              </a:lnSpc>
              <a:spcBef>
                <a:spcPct val="20000"/>
              </a:spcBef>
              <a:buClr>
                <a:schemeClr val="accent1">
                  <a:lumMod val="50000"/>
                </a:schemeClr>
              </a:buClr>
              <a:buSzPct val="75000"/>
              <a:buFont typeface="Wingdings" panose="05000000000000000000" pitchFamily="2" charset="2"/>
              <a:buChar char="q"/>
            </a:pPr>
            <a:r>
              <a:rPr lang="en-US" altLang="en-US" sz="2350" kern="0" dirty="0">
                <a:solidFill>
                  <a:srgbClr val="000000"/>
                </a:solidFill>
                <a:latin typeface="Arial"/>
                <a:ea typeface="+mn-ea"/>
              </a:rPr>
              <a:t>Counties are responsible for claiming costs associated with preschool services provided.</a:t>
            </a:r>
          </a:p>
          <a:p>
            <a:pPr marL="342900" indent="-342900">
              <a:lnSpc>
                <a:spcPct val="80000"/>
              </a:lnSpc>
              <a:spcBef>
                <a:spcPct val="20000"/>
              </a:spcBef>
              <a:buClr>
                <a:schemeClr val="accent1">
                  <a:lumMod val="50000"/>
                </a:schemeClr>
              </a:buClr>
              <a:buSzPct val="75000"/>
              <a:buFont typeface="Wingdings" panose="05000000000000000000" pitchFamily="2" charset="2"/>
              <a:buChar char="q"/>
            </a:pPr>
            <a:r>
              <a:rPr lang="en-US" altLang="en-US" sz="2350" kern="0" dirty="0">
                <a:solidFill>
                  <a:srgbClr val="000000"/>
                </a:solidFill>
                <a:latin typeface="Arial"/>
                <a:ea typeface="+mn-ea"/>
              </a:rPr>
              <a:t>Automated Voucher Listings (AVL) are created by the STAC Unit for counties to use for claiming.</a:t>
            </a:r>
          </a:p>
          <a:p>
            <a:pPr marL="800100" lvl="1" indent="-342900">
              <a:lnSpc>
                <a:spcPct val="80000"/>
              </a:lnSpc>
              <a:spcBef>
                <a:spcPct val="20000"/>
              </a:spcBef>
              <a:buClr>
                <a:schemeClr val="accent1">
                  <a:lumMod val="50000"/>
                </a:schemeClr>
              </a:buClr>
              <a:buSzPct val="80000"/>
              <a:buFont typeface="Wingdings" panose="05000000000000000000" pitchFamily="2" charset="2"/>
              <a:buChar char="§"/>
            </a:pPr>
            <a:r>
              <a:rPr lang="en-US" altLang="en-US" sz="2000" kern="0" dirty="0">
                <a:solidFill>
                  <a:srgbClr val="000000"/>
                </a:solidFill>
                <a:latin typeface="Arial"/>
              </a:rPr>
              <a:t>Center based programs:  verify enrollment (FTE) and costs paid.</a:t>
            </a:r>
          </a:p>
          <a:p>
            <a:pPr marL="800100" lvl="1" indent="-342900">
              <a:lnSpc>
                <a:spcPct val="80000"/>
              </a:lnSpc>
              <a:spcBef>
                <a:spcPct val="20000"/>
              </a:spcBef>
              <a:buClr>
                <a:schemeClr val="accent1">
                  <a:lumMod val="50000"/>
                </a:schemeClr>
              </a:buClr>
              <a:buSzPct val="80000"/>
              <a:buFont typeface="Wingdings" panose="05000000000000000000" pitchFamily="2" charset="2"/>
              <a:buChar char="§"/>
            </a:pPr>
            <a:r>
              <a:rPr lang="en-US" altLang="en-US" sz="2000" kern="0" dirty="0">
                <a:solidFill>
                  <a:srgbClr val="000000"/>
                </a:solidFill>
                <a:latin typeface="Arial"/>
              </a:rPr>
              <a:t>SEIS and Related Services:  verify sessions and costs paid.</a:t>
            </a:r>
          </a:p>
          <a:p>
            <a:pPr marL="800100" lvl="1" indent="-342900">
              <a:lnSpc>
                <a:spcPct val="80000"/>
              </a:lnSpc>
              <a:spcBef>
                <a:spcPct val="20000"/>
              </a:spcBef>
              <a:buClr>
                <a:schemeClr val="accent1">
                  <a:lumMod val="50000"/>
                </a:schemeClr>
              </a:buClr>
              <a:buSzPct val="80000"/>
              <a:buFont typeface="Wingdings" panose="05000000000000000000" pitchFamily="2" charset="2"/>
              <a:buChar char="§"/>
            </a:pPr>
            <a:r>
              <a:rPr lang="en-US" altLang="en-US" sz="2000" kern="0" dirty="0">
                <a:solidFill>
                  <a:srgbClr val="000000"/>
                </a:solidFill>
                <a:latin typeface="Arial"/>
              </a:rPr>
              <a:t>Transportation:  verify actual cost.</a:t>
            </a:r>
          </a:p>
          <a:p>
            <a:pPr marL="800100" lvl="1" indent="-342900">
              <a:lnSpc>
                <a:spcPct val="80000"/>
              </a:lnSpc>
              <a:spcBef>
                <a:spcPct val="20000"/>
              </a:spcBef>
              <a:buClr>
                <a:schemeClr val="accent1">
                  <a:lumMod val="50000"/>
                </a:schemeClr>
              </a:buClr>
              <a:buSzPct val="80000"/>
              <a:buFont typeface="Wingdings" panose="05000000000000000000" pitchFamily="2" charset="2"/>
              <a:buChar char="§"/>
            </a:pPr>
            <a:r>
              <a:rPr lang="en-US" altLang="en-US" sz="2000" kern="0" dirty="0">
                <a:solidFill>
                  <a:srgbClr val="000000"/>
                </a:solidFill>
                <a:latin typeface="Arial"/>
              </a:rPr>
              <a:t>Claim via FTP file or directly on the STAC Online (EFRT) System, using the DVPRS screen.</a:t>
            </a:r>
          </a:p>
          <a:p>
            <a:pPr marL="342900" indent="-342900">
              <a:lnSpc>
                <a:spcPct val="80000"/>
              </a:lnSpc>
              <a:spcBef>
                <a:spcPct val="20000"/>
              </a:spcBef>
              <a:buClr>
                <a:schemeClr val="accent1">
                  <a:lumMod val="50000"/>
                </a:schemeClr>
              </a:buClr>
              <a:buSzPct val="75000"/>
              <a:buFont typeface="Wingdings" panose="05000000000000000000" pitchFamily="2" charset="2"/>
              <a:buChar char="q"/>
            </a:pPr>
            <a:r>
              <a:rPr lang="en-US" altLang="en-US" sz="2350" kern="0" dirty="0">
                <a:solidFill>
                  <a:srgbClr val="000000"/>
                </a:solidFill>
                <a:latin typeface="Arial"/>
                <a:ea typeface="+mn-ea"/>
              </a:rPr>
              <a:t>Once preschool services have been delivered and paid;      a county may claim costs.</a:t>
            </a:r>
          </a:p>
          <a:p>
            <a:pPr marL="342900" indent="-342900">
              <a:lnSpc>
                <a:spcPct val="80000"/>
              </a:lnSpc>
              <a:spcBef>
                <a:spcPct val="20000"/>
              </a:spcBef>
              <a:buClr>
                <a:schemeClr val="accent1">
                  <a:lumMod val="50000"/>
                </a:schemeClr>
              </a:buClr>
              <a:buSzPct val="75000"/>
              <a:buFont typeface="Wingdings" pitchFamily="2" charset="2"/>
              <a:buChar char="n"/>
            </a:pPr>
            <a:endParaRPr lang="en-US" altLang="en-US" sz="2400" kern="0" dirty="0">
              <a:solidFill>
                <a:srgbClr val="000000"/>
              </a:solidFill>
              <a:latin typeface="Arial"/>
              <a:ea typeface="+mn-ea"/>
            </a:endParaRPr>
          </a:p>
          <a:p>
            <a:pPr marL="342900" lvl="0" indent="-342900">
              <a:lnSpc>
                <a:spcPct val="80000"/>
              </a:lnSpc>
              <a:spcBef>
                <a:spcPct val="20000"/>
              </a:spcBef>
              <a:buClr>
                <a:schemeClr val="accent1">
                  <a:lumMod val="50000"/>
                </a:schemeClr>
              </a:buClr>
              <a:buSzPct val="75000"/>
              <a:buFont typeface="Wingdings" pitchFamily="2" charset="2"/>
              <a:buChar char="n"/>
            </a:pPr>
            <a:endParaRPr lang="en-US" altLang="en-US" sz="2400" kern="0" dirty="0">
              <a:solidFill>
                <a:srgbClr val="000000"/>
              </a:solidFill>
              <a:latin typeface="Arial"/>
              <a:ea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228600" y="338328"/>
            <a:ext cx="8686800" cy="557022"/>
          </a:xfrm>
        </p:spPr>
        <p:txBody>
          <a:bodyPr anchor="ctr">
            <a:normAutofit/>
          </a:bodyPr>
          <a:lstStyle/>
          <a:p>
            <a:pPr algn="ctr">
              <a:defRPr/>
            </a:pPr>
            <a:r>
              <a:rPr lang="en-US" altLang="en-US" dirty="0">
                <a:solidFill>
                  <a:schemeClr val="tx2">
                    <a:lumMod val="75000"/>
                  </a:schemeClr>
                </a:solidFill>
              </a:rPr>
              <a:t>DVPRS – 4410 Preschool Service Verification</a:t>
            </a:r>
          </a:p>
        </p:txBody>
      </p:sp>
      <p:pic>
        <p:nvPicPr>
          <p:cNvPr id="3" name="Picture 2" descr="Graphical user interface, text, application&#10;&#10;Description automatically generated">
            <a:extLst>
              <a:ext uri="{FF2B5EF4-FFF2-40B4-BE49-F238E27FC236}">
                <a16:creationId xmlns:a16="http://schemas.microsoft.com/office/drawing/2014/main" id="{499DE3DE-61F0-8C12-EBFA-77506507BBFD}"/>
              </a:ext>
            </a:extLst>
          </p:cNvPr>
          <p:cNvPicPr>
            <a:picLocks noChangeAspect="1"/>
          </p:cNvPicPr>
          <p:nvPr/>
        </p:nvPicPr>
        <p:blipFill>
          <a:blip r:embed="rId2"/>
          <a:stretch>
            <a:fillRect/>
          </a:stretch>
        </p:blipFill>
        <p:spPr>
          <a:xfrm>
            <a:off x="1828801" y="895350"/>
            <a:ext cx="5486400" cy="41148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228600" y="209550"/>
            <a:ext cx="8686800" cy="1066800"/>
          </a:xfrm>
        </p:spPr>
        <p:txBody>
          <a:bodyPr>
            <a:normAutofit/>
          </a:bodyPr>
          <a:lstStyle/>
          <a:p>
            <a:pPr algn="ctr">
              <a:defRPr/>
            </a:pPr>
            <a:r>
              <a:rPr lang="en-US" altLang="en-US" sz="3200" dirty="0">
                <a:solidFill>
                  <a:schemeClr val="tx2">
                    <a:lumMod val="75000"/>
                  </a:schemeClr>
                </a:solidFill>
              </a:rPr>
              <a:t>PRESCHOOL PROCESSING </a:t>
            </a:r>
            <a:br>
              <a:rPr lang="en-US" altLang="en-US" sz="3200" dirty="0">
                <a:solidFill>
                  <a:schemeClr val="tx2">
                    <a:lumMod val="75000"/>
                  </a:schemeClr>
                </a:solidFill>
              </a:rPr>
            </a:br>
            <a:r>
              <a:rPr lang="en-US" altLang="en-US" sz="2800" dirty="0">
                <a:solidFill>
                  <a:schemeClr val="tx2">
                    <a:lumMod val="75000"/>
                  </a:schemeClr>
                </a:solidFill>
              </a:rPr>
              <a:t>Statute of Limitations</a:t>
            </a:r>
            <a:endParaRPr lang="en-US" altLang="en-US" sz="2800" dirty="0">
              <a:solidFill>
                <a:schemeClr val="tx2">
                  <a:lumMod val="75000"/>
                </a:schemeClr>
              </a:solidFill>
              <a:ea typeface="ＭＳ Ｐゴシック" pitchFamily="34" charset="-128"/>
            </a:endParaRPr>
          </a:p>
        </p:txBody>
      </p:sp>
      <p:sp>
        <p:nvSpPr>
          <p:cNvPr id="3" name="Rectangle 2"/>
          <p:cNvSpPr/>
          <p:nvPr/>
        </p:nvSpPr>
        <p:spPr>
          <a:xfrm>
            <a:off x="228600" y="1276350"/>
            <a:ext cx="8686800" cy="3853363"/>
          </a:xfrm>
          <a:prstGeom prst="rect">
            <a:avLst/>
          </a:prstGeom>
        </p:spPr>
        <p:txBody>
          <a:bodyPr wrap="square">
            <a:spAutoFit/>
          </a:bodyPr>
          <a:lstStyle/>
          <a:p>
            <a:pPr marL="342900" lvl="0" indent="-342900" eaLnBrk="0" hangingPunct="0">
              <a:lnSpc>
                <a:spcPct val="90000"/>
              </a:lnSpc>
              <a:spcBef>
                <a:spcPct val="20000"/>
              </a:spcBef>
              <a:buClr>
                <a:schemeClr val="accent1">
                  <a:lumMod val="50000"/>
                </a:schemeClr>
              </a:buClr>
              <a:buSzPct val="75000"/>
              <a:buFont typeface="Wingdings" panose="05000000000000000000" pitchFamily="2" charset="2"/>
              <a:buChar char="q"/>
            </a:pPr>
            <a:r>
              <a:rPr lang="en-US" altLang="en-US" sz="2000" kern="0" dirty="0">
                <a:solidFill>
                  <a:srgbClr val="000000"/>
                </a:solidFill>
                <a:latin typeface="Arial"/>
                <a:ea typeface="+mn-ea"/>
              </a:rPr>
              <a:t>All preschool service and evaluation approvals have a three-year statute of limitations.</a:t>
            </a:r>
          </a:p>
          <a:p>
            <a:pPr marL="342900" lvl="0" indent="-342900" eaLnBrk="0" hangingPunct="0">
              <a:lnSpc>
                <a:spcPct val="90000"/>
              </a:lnSpc>
              <a:spcBef>
                <a:spcPct val="20000"/>
              </a:spcBef>
              <a:buClr>
                <a:schemeClr val="accent1">
                  <a:lumMod val="50000"/>
                </a:schemeClr>
              </a:buClr>
              <a:buSzPct val="75000"/>
              <a:buFont typeface="Wingdings" panose="05000000000000000000" pitchFamily="2" charset="2"/>
              <a:buChar char="q"/>
            </a:pPr>
            <a:endParaRPr lang="en-US" altLang="en-US" sz="800" kern="0" dirty="0">
              <a:solidFill>
                <a:srgbClr val="000000"/>
              </a:solidFill>
              <a:latin typeface="Arial"/>
              <a:ea typeface="+mn-ea"/>
            </a:endParaRPr>
          </a:p>
          <a:p>
            <a:pPr marL="342900" lvl="0" indent="-342900" eaLnBrk="0" hangingPunct="0">
              <a:lnSpc>
                <a:spcPct val="90000"/>
              </a:lnSpc>
              <a:spcBef>
                <a:spcPct val="20000"/>
              </a:spcBef>
              <a:buClr>
                <a:schemeClr val="accent1">
                  <a:lumMod val="50000"/>
                </a:schemeClr>
              </a:buClr>
              <a:buSzPct val="75000"/>
              <a:buFont typeface="Wingdings" panose="05000000000000000000" pitchFamily="2" charset="2"/>
              <a:buChar char="q"/>
            </a:pPr>
            <a:r>
              <a:rPr lang="en-US" altLang="en-US" sz="2000" kern="0" dirty="0">
                <a:solidFill>
                  <a:srgbClr val="000000"/>
                </a:solidFill>
                <a:latin typeface="Arial"/>
                <a:ea typeface="+mn-ea"/>
              </a:rPr>
              <a:t>2019-20 school year will close out June 30, 2023.</a:t>
            </a:r>
          </a:p>
          <a:p>
            <a:pPr marL="171450" lvl="0" indent="-171450" eaLnBrk="0" hangingPunct="0">
              <a:lnSpc>
                <a:spcPct val="90000"/>
              </a:lnSpc>
              <a:spcBef>
                <a:spcPct val="20000"/>
              </a:spcBef>
              <a:buClr>
                <a:schemeClr val="accent1">
                  <a:lumMod val="50000"/>
                </a:schemeClr>
              </a:buClr>
              <a:buSzPct val="75000"/>
              <a:buFont typeface="Wingdings" panose="05000000000000000000" pitchFamily="2" charset="2"/>
              <a:buChar char="q"/>
            </a:pPr>
            <a:endParaRPr lang="en-US" altLang="en-US" sz="800" kern="0" dirty="0">
              <a:solidFill>
                <a:srgbClr val="000000"/>
              </a:solidFill>
              <a:latin typeface="Arial"/>
              <a:ea typeface="+mn-ea"/>
            </a:endParaRPr>
          </a:p>
          <a:p>
            <a:pPr marL="342900" lvl="0" indent="-342900" eaLnBrk="0" hangingPunct="0">
              <a:lnSpc>
                <a:spcPct val="90000"/>
              </a:lnSpc>
              <a:spcBef>
                <a:spcPct val="20000"/>
              </a:spcBef>
              <a:buClr>
                <a:schemeClr val="accent1">
                  <a:lumMod val="50000"/>
                </a:schemeClr>
              </a:buClr>
              <a:buSzPct val="75000"/>
              <a:buFont typeface="Wingdings" panose="05000000000000000000" pitchFamily="2" charset="2"/>
              <a:buChar char="q"/>
            </a:pPr>
            <a:r>
              <a:rPr lang="en-US" altLang="en-US" sz="2000" kern="0" dirty="0">
                <a:solidFill>
                  <a:srgbClr val="000000"/>
                </a:solidFill>
                <a:latin typeface="Arial"/>
                <a:ea typeface="+mn-ea"/>
              </a:rPr>
              <a:t>Final AVLs for 2019-20 school year will be prepared in mid-May 2023 and </a:t>
            </a:r>
            <a:r>
              <a:rPr lang="en-US" altLang="en-US" sz="2000" u="sng" kern="0" dirty="0">
                <a:solidFill>
                  <a:srgbClr val="000000"/>
                </a:solidFill>
                <a:latin typeface="Arial"/>
                <a:ea typeface="+mn-ea"/>
              </a:rPr>
              <a:t>MUST</a:t>
            </a:r>
            <a:r>
              <a:rPr lang="en-US" altLang="en-US" sz="2000" kern="0" dirty="0">
                <a:solidFill>
                  <a:srgbClr val="000000"/>
                </a:solidFill>
                <a:latin typeface="Arial"/>
                <a:ea typeface="+mn-ea"/>
              </a:rPr>
              <a:t> be submitted to STAC for processing by close of business June 30, 2023.</a:t>
            </a:r>
          </a:p>
          <a:p>
            <a:pPr marL="342900" lvl="0" indent="-342900" eaLnBrk="0" hangingPunct="0">
              <a:lnSpc>
                <a:spcPct val="90000"/>
              </a:lnSpc>
              <a:spcBef>
                <a:spcPct val="20000"/>
              </a:spcBef>
              <a:buClr>
                <a:schemeClr val="accent1">
                  <a:lumMod val="50000"/>
                </a:schemeClr>
              </a:buClr>
              <a:buSzPct val="75000"/>
              <a:buFont typeface="Wingdings" panose="05000000000000000000" pitchFamily="2" charset="2"/>
              <a:buChar char="q"/>
            </a:pPr>
            <a:endParaRPr lang="en-US" altLang="en-US" sz="800" kern="0" dirty="0">
              <a:solidFill>
                <a:srgbClr val="000000"/>
              </a:solidFill>
              <a:latin typeface="Arial"/>
              <a:ea typeface="+mn-ea"/>
            </a:endParaRPr>
          </a:p>
          <a:p>
            <a:pPr marL="342900" lvl="0" indent="-342900" eaLnBrk="0" hangingPunct="0">
              <a:lnSpc>
                <a:spcPct val="90000"/>
              </a:lnSpc>
              <a:spcBef>
                <a:spcPct val="20000"/>
              </a:spcBef>
              <a:buClr>
                <a:schemeClr val="accent1">
                  <a:lumMod val="50000"/>
                </a:schemeClr>
              </a:buClr>
              <a:buSzPct val="75000"/>
              <a:buFont typeface="Wingdings" panose="05000000000000000000" pitchFamily="2" charset="2"/>
              <a:buChar char="q"/>
            </a:pPr>
            <a:r>
              <a:rPr lang="en-US" altLang="en-US" sz="2000" kern="0" dirty="0">
                <a:solidFill>
                  <a:srgbClr val="000000"/>
                </a:solidFill>
                <a:latin typeface="Arial"/>
                <a:ea typeface="+mn-ea"/>
              </a:rPr>
              <a:t>Change in tuition rate supersedes the Statute of Limitations.</a:t>
            </a:r>
          </a:p>
          <a:p>
            <a:pPr marL="800100" lvl="1" indent="-342900" eaLnBrk="0" hangingPunct="0">
              <a:lnSpc>
                <a:spcPct val="90000"/>
              </a:lnSpc>
              <a:spcBef>
                <a:spcPct val="20000"/>
              </a:spcBef>
              <a:buClr>
                <a:schemeClr val="accent1">
                  <a:lumMod val="50000"/>
                </a:schemeClr>
              </a:buClr>
              <a:buSzPct val="75000"/>
              <a:buFont typeface="Wingdings" panose="05000000000000000000" pitchFamily="2" charset="2"/>
              <a:buChar char="§"/>
            </a:pPr>
            <a:r>
              <a:rPr lang="en-US" altLang="en-US" sz="2000" kern="0" dirty="0">
                <a:solidFill>
                  <a:srgbClr val="000000"/>
                </a:solidFill>
                <a:latin typeface="Arial"/>
                <a:ea typeface="+mn-ea"/>
              </a:rPr>
              <a:t>Reductions recovered without county action.</a:t>
            </a:r>
          </a:p>
          <a:p>
            <a:pPr marL="800100" lvl="1" indent="-342900" eaLnBrk="0" hangingPunct="0">
              <a:lnSpc>
                <a:spcPct val="90000"/>
              </a:lnSpc>
              <a:spcBef>
                <a:spcPct val="20000"/>
              </a:spcBef>
              <a:buClr>
                <a:schemeClr val="accent1">
                  <a:lumMod val="50000"/>
                </a:schemeClr>
              </a:buClr>
              <a:buSzPct val="75000"/>
              <a:buFont typeface="Wingdings" panose="05000000000000000000" pitchFamily="2" charset="2"/>
              <a:buChar char="§"/>
            </a:pPr>
            <a:r>
              <a:rPr lang="en-US" altLang="en-US" sz="2000" kern="0" dirty="0">
                <a:solidFill>
                  <a:srgbClr val="000000"/>
                </a:solidFill>
                <a:latin typeface="Arial"/>
                <a:ea typeface="+mn-ea"/>
              </a:rPr>
              <a:t>County must claim additional amounts made available by close       of school year following the school year in which the rate        change was applied.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8686800" cy="1143000"/>
          </a:xfrm>
        </p:spPr>
        <p:txBody>
          <a:bodyPr>
            <a:normAutofit/>
          </a:bodyPr>
          <a:lstStyle/>
          <a:p>
            <a:r>
              <a:rPr lang="en-US" altLang="en-US" sz="3200" dirty="0">
                <a:solidFill>
                  <a:schemeClr val="tx2">
                    <a:lumMod val="75000"/>
                  </a:schemeClr>
                </a:solidFill>
              </a:rPr>
              <a:t>PRESCHOOL PROCESSING </a:t>
            </a:r>
            <a:br>
              <a:rPr lang="en-US" altLang="en-US" dirty="0">
                <a:solidFill>
                  <a:schemeClr val="tx2">
                    <a:lumMod val="75000"/>
                  </a:schemeClr>
                </a:solidFill>
              </a:rPr>
            </a:br>
            <a:r>
              <a:rPr lang="en-US" altLang="en-US" sz="2800" dirty="0">
                <a:solidFill>
                  <a:schemeClr val="tx2">
                    <a:lumMod val="75000"/>
                  </a:schemeClr>
                </a:solidFill>
              </a:rPr>
              <a:t>Payments</a:t>
            </a:r>
            <a:endParaRPr lang="en-US" sz="2800" dirty="0">
              <a:solidFill>
                <a:schemeClr val="tx2">
                  <a:lumMod val="75000"/>
                </a:schemeClr>
              </a:solidFill>
            </a:endParaRPr>
          </a:p>
        </p:txBody>
      </p:sp>
      <p:sp>
        <p:nvSpPr>
          <p:cNvPr id="3" name="Rectangle 2"/>
          <p:cNvSpPr/>
          <p:nvPr/>
        </p:nvSpPr>
        <p:spPr>
          <a:xfrm>
            <a:off x="381000" y="1191026"/>
            <a:ext cx="8382000" cy="3828740"/>
          </a:xfrm>
          <a:prstGeom prst="rect">
            <a:avLst/>
          </a:prstGeom>
        </p:spPr>
        <p:txBody>
          <a:bodyPr wrap="square">
            <a:spAutoFit/>
          </a:bodyPr>
          <a:lstStyle/>
          <a:p>
            <a:pPr marL="342900" lvl="0" indent="-342900">
              <a:lnSpc>
                <a:spcPct val="90000"/>
              </a:lnSpc>
              <a:spcBef>
                <a:spcPct val="20000"/>
              </a:spcBef>
              <a:buClr>
                <a:srgbClr val="00007D"/>
              </a:buClr>
              <a:buSzPct val="75000"/>
              <a:buFont typeface="Wingdings" panose="05000000000000000000" pitchFamily="2" charset="2"/>
              <a:buChar char="q"/>
            </a:pPr>
            <a:r>
              <a:rPr lang="en-US" altLang="en-US" sz="2000" kern="0" dirty="0">
                <a:latin typeface="Arial"/>
                <a:ea typeface="+mn-ea"/>
              </a:rPr>
              <a:t>STAC Unit processes the returned AVL (FTP file or Online version) completed by the county.</a:t>
            </a:r>
          </a:p>
          <a:p>
            <a:pPr marL="342900" lvl="0" indent="-342900">
              <a:lnSpc>
                <a:spcPct val="90000"/>
              </a:lnSpc>
              <a:spcBef>
                <a:spcPct val="20000"/>
              </a:spcBef>
              <a:buClr>
                <a:srgbClr val="00007D"/>
              </a:buClr>
              <a:buSzPct val="75000"/>
              <a:buFont typeface="Wingdings" panose="05000000000000000000" pitchFamily="2" charset="2"/>
              <a:buChar char="q"/>
            </a:pPr>
            <a:endParaRPr lang="en-US" altLang="en-US" sz="800" kern="0" dirty="0">
              <a:latin typeface="Arial"/>
              <a:ea typeface="+mn-ea"/>
            </a:endParaRPr>
          </a:p>
          <a:p>
            <a:pPr marL="342900" indent="-342900">
              <a:lnSpc>
                <a:spcPct val="90000"/>
              </a:lnSpc>
              <a:spcBef>
                <a:spcPct val="20000"/>
              </a:spcBef>
              <a:buClr>
                <a:srgbClr val="00007D"/>
              </a:buClr>
              <a:buSzPct val="75000"/>
              <a:buFont typeface="Wingdings" panose="05000000000000000000" pitchFamily="2" charset="2"/>
              <a:buChar char="q"/>
            </a:pPr>
            <a:r>
              <a:rPr lang="en-US" altLang="en-US" sz="2000" kern="0" dirty="0">
                <a:solidFill>
                  <a:srgbClr val="000000"/>
                </a:solidFill>
                <a:latin typeface="Arial"/>
                <a:ea typeface="+mn-ea"/>
              </a:rPr>
              <a:t>State reimbursement rate is 59.5%.</a:t>
            </a:r>
          </a:p>
          <a:p>
            <a:pPr marL="342900" lvl="0" indent="-342900">
              <a:lnSpc>
                <a:spcPct val="90000"/>
              </a:lnSpc>
              <a:spcBef>
                <a:spcPct val="20000"/>
              </a:spcBef>
              <a:buClr>
                <a:srgbClr val="00007D"/>
              </a:buClr>
              <a:buSzPct val="75000"/>
              <a:buFont typeface="Wingdings" panose="05000000000000000000" pitchFamily="2" charset="2"/>
              <a:buChar char="q"/>
            </a:pPr>
            <a:endParaRPr lang="en-US" altLang="en-US" sz="800" kern="0" dirty="0">
              <a:latin typeface="Arial"/>
              <a:ea typeface="+mn-ea"/>
            </a:endParaRPr>
          </a:p>
          <a:p>
            <a:pPr marL="342900" lvl="0" indent="-342900">
              <a:lnSpc>
                <a:spcPct val="90000"/>
              </a:lnSpc>
              <a:spcBef>
                <a:spcPct val="20000"/>
              </a:spcBef>
              <a:buClr>
                <a:srgbClr val="00007D"/>
              </a:buClr>
              <a:buSzPct val="75000"/>
              <a:buFont typeface="Wingdings" panose="05000000000000000000" pitchFamily="2" charset="2"/>
              <a:buChar char="q"/>
            </a:pPr>
            <a:r>
              <a:rPr lang="en-US" altLang="en-US" sz="2000" kern="0" dirty="0">
                <a:latin typeface="Arial"/>
                <a:ea typeface="+mn-ea"/>
              </a:rPr>
              <a:t>STAC Unit collects proper signature through separate online system.</a:t>
            </a:r>
          </a:p>
          <a:p>
            <a:pPr marL="742950" lvl="1" indent="-285750">
              <a:lnSpc>
                <a:spcPct val="90000"/>
              </a:lnSpc>
              <a:spcBef>
                <a:spcPct val="20000"/>
              </a:spcBef>
              <a:buClr>
                <a:schemeClr val="accent1">
                  <a:lumMod val="50000"/>
                </a:schemeClr>
              </a:buClr>
              <a:buSzPct val="80000"/>
              <a:buFont typeface="Wingdings" panose="05000000000000000000" pitchFamily="2" charset="2"/>
              <a:buChar char="§"/>
            </a:pPr>
            <a:r>
              <a:rPr lang="en-US" altLang="en-US" sz="1650" kern="0" dirty="0">
                <a:latin typeface="Arial"/>
              </a:rPr>
              <a:t>Individual authorized to sign for municipality should be a different person than who processes the AVL.</a:t>
            </a:r>
          </a:p>
          <a:p>
            <a:pPr marL="742950" lvl="1" indent="-285750">
              <a:lnSpc>
                <a:spcPct val="90000"/>
              </a:lnSpc>
              <a:spcBef>
                <a:spcPct val="20000"/>
              </a:spcBef>
              <a:buClr>
                <a:schemeClr val="accent1">
                  <a:lumMod val="50000"/>
                </a:schemeClr>
              </a:buClr>
              <a:buSzPct val="80000"/>
              <a:buFont typeface="Wingdings" panose="05000000000000000000" pitchFamily="2" charset="2"/>
              <a:buChar char="§"/>
            </a:pPr>
            <a:r>
              <a:rPr lang="en-US" altLang="en-US" sz="1650" kern="0" dirty="0">
                <a:latin typeface="Arial"/>
              </a:rPr>
              <a:t>Registration and use instructions are posted on STAC website under Preschool AVL page:</a:t>
            </a:r>
          </a:p>
          <a:p>
            <a:pPr marL="1200150" lvl="2" indent="-285750">
              <a:lnSpc>
                <a:spcPct val="90000"/>
              </a:lnSpc>
              <a:spcBef>
                <a:spcPct val="20000"/>
              </a:spcBef>
              <a:buClr>
                <a:schemeClr val="accent1">
                  <a:lumMod val="50000"/>
                </a:schemeClr>
              </a:buClr>
              <a:buSzPct val="50000"/>
              <a:buFont typeface="Wingdings" panose="05000000000000000000" pitchFamily="2" charset="2"/>
              <a:buChar char="q"/>
            </a:pPr>
            <a:r>
              <a:rPr lang="en-US" sz="1650" b="0" i="0" dirty="0">
                <a:effectLst/>
                <a:latin typeface="Arial" panose="020B0604020202020204" pitchFamily="34" charset="0"/>
                <a:cs typeface="Arial" panose="020B0604020202020204" pitchFamily="34" charset="0"/>
                <a:hlinkClick r:id="rId2"/>
              </a:rPr>
              <a:t>Electronic Signature for Preschool AVL memo</a:t>
            </a:r>
            <a:endParaRPr lang="en-US" sz="1650" b="0" i="0" dirty="0">
              <a:effectLst/>
              <a:latin typeface="Arial" panose="020B0604020202020204" pitchFamily="34" charset="0"/>
              <a:cs typeface="Arial" panose="020B0604020202020204" pitchFamily="34" charset="0"/>
            </a:endParaRPr>
          </a:p>
          <a:p>
            <a:pPr marL="742950" marR="0" lvl="1" indent="-285750" algn="l" defTabSz="914400" rtl="0" eaLnBrk="1" fontAlgn="base" latinLnBrk="0" hangingPunct="1">
              <a:lnSpc>
                <a:spcPct val="90000"/>
              </a:lnSpc>
              <a:spcBef>
                <a:spcPct val="20000"/>
              </a:spcBef>
              <a:spcAft>
                <a:spcPct val="0"/>
              </a:spcAft>
              <a:buClr>
                <a:srgbClr val="4F81BD">
                  <a:lumMod val="50000"/>
                </a:srgbClr>
              </a:buClr>
              <a:buSzPct val="80000"/>
              <a:buFont typeface="Wingdings" panose="05000000000000000000" pitchFamily="2" charset="2"/>
              <a:buChar char="§"/>
              <a:tabLst/>
              <a:defRPr/>
            </a:pPr>
            <a:r>
              <a:rPr lang="en-US" altLang="en-US" sz="1650" kern="0" dirty="0">
                <a:solidFill>
                  <a:prstClr val="black"/>
                </a:solidFill>
                <a:latin typeface="Arial"/>
              </a:rPr>
              <a:t>Electronic Signatures should be submitted as follows:</a:t>
            </a:r>
          </a:p>
          <a:p>
            <a:pPr marL="1200150" lvl="2" indent="-285750">
              <a:lnSpc>
                <a:spcPct val="90000"/>
              </a:lnSpc>
              <a:spcBef>
                <a:spcPct val="20000"/>
              </a:spcBef>
              <a:buClr>
                <a:srgbClr val="4F81BD">
                  <a:lumMod val="50000"/>
                </a:srgbClr>
              </a:buClr>
              <a:buSzPct val="50000"/>
              <a:buFont typeface="Wingdings" panose="05000000000000000000" pitchFamily="2" charset="2"/>
              <a:buChar char="q"/>
              <a:defRPr/>
            </a:pPr>
            <a:r>
              <a:rPr kumimoji="0" lang="en-US" altLang="en-US" sz="1650" b="0" i="0" u="none" strike="noStrike" kern="0" cap="none" spc="0" normalizeH="0" baseline="0" noProof="0" dirty="0">
                <a:ln>
                  <a:noFill/>
                </a:ln>
                <a:solidFill>
                  <a:prstClr val="black"/>
                </a:solidFill>
                <a:effectLst/>
                <a:uLnTx/>
                <a:uFillTx/>
                <a:latin typeface="Arial"/>
                <a:ea typeface="ＭＳ Ｐゴシック" pitchFamily="34" charset="-128"/>
                <a:cs typeface="+mn-cs"/>
              </a:rPr>
              <a:t>FTP Verifications:	after receiving email notification to proceed.</a:t>
            </a:r>
          </a:p>
          <a:p>
            <a:pPr marL="1200150" lvl="2" indent="-285750">
              <a:lnSpc>
                <a:spcPct val="90000"/>
              </a:lnSpc>
              <a:spcBef>
                <a:spcPct val="20000"/>
              </a:spcBef>
              <a:buClr>
                <a:srgbClr val="4F81BD">
                  <a:lumMod val="50000"/>
                </a:srgbClr>
              </a:buClr>
              <a:buSzPct val="50000"/>
              <a:buFont typeface="Wingdings" panose="05000000000000000000" pitchFamily="2" charset="2"/>
              <a:buChar char="q"/>
              <a:defRPr/>
            </a:pPr>
            <a:r>
              <a:rPr kumimoji="0" lang="en-US" altLang="en-US" sz="1650" b="0" i="0" u="none" strike="noStrike" kern="0" cap="none" spc="0" normalizeH="0" baseline="0" noProof="0" dirty="0">
                <a:ln>
                  <a:noFill/>
                </a:ln>
                <a:solidFill>
                  <a:prstClr val="black"/>
                </a:solidFill>
                <a:effectLst/>
                <a:uLnTx/>
                <a:uFillTx/>
                <a:latin typeface="Arial"/>
                <a:ea typeface="ＭＳ Ｐゴシック" pitchFamily="34" charset="-128"/>
                <a:cs typeface="+mn-cs"/>
              </a:rPr>
              <a:t>Online </a:t>
            </a:r>
            <a:r>
              <a:rPr lang="en-US" altLang="en-US" sz="1650" kern="0" dirty="0">
                <a:solidFill>
                  <a:prstClr val="black"/>
                </a:solidFill>
                <a:latin typeface="Arial"/>
              </a:rPr>
              <a:t>Verifications:	immediately after claim submission.</a:t>
            </a:r>
          </a:p>
          <a:p>
            <a:pPr lvl="1">
              <a:lnSpc>
                <a:spcPct val="90000"/>
              </a:lnSpc>
              <a:spcBef>
                <a:spcPct val="20000"/>
              </a:spcBef>
              <a:buClr>
                <a:schemeClr val="accent1">
                  <a:lumMod val="50000"/>
                </a:schemeClr>
              </a:buClr>
              <a:buSzPct val="80000"/>
            </a:pPr>
            <a:endParaRPr lang="en-US" altLang="en-US" sz="600" kern="0" dirty="0">
              <a:latin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8328"/>
            <a:ext cx="8686800" cy="859536"/>
          </a:xfrm>
        </p:spPr>
        <p:txBody>
          <a:bodyPr vert="horz" lIns="91440" tIns="45720" rIns="91440" bIns="45720" rtlCol="0" anchor="ctr">
            <a:normAutofit fontScale="90000"/>
          </a:bodyPr>
          <a:lstStyle/>
          <a:p>
            <a:pPr algn="ctr">
              <a:lnSpc>
                <a:spcPct val="90000"/>
              </a:lnSpc>
            </a:pPr>
            <a:r>
              <a:rPr lang="en-US" altLang="en-US" sz="3600" b="1" kern="1200" dirty="0">
                <a:latin typeface="Arial" panose="020B0604020202020204" pitchFamily="34" charset="0"/>
                <a:ea typeface="+mj-ea"/>
                <a:cs typeface="Arial" panose="020B0604020202020204" pitchFamily="34" charset="0"/>
              </a:rPr>
              <a:t>PRESCHOOL PROCESSING </a:t>
            </a:r>
            <a:br>
              <a:rPr lang="en-US" altLang="en-US" sz="2200" b="1" kern="1200" dirty="0">
                <a:latin typeface="Arial" panose="020B0604020202020204" pitchFamily="34" charset="0"/>
                <a:ea typeface="+mj-ea"/>
                <a:cs typeface="Arial" panose="020B0604020202020204" pitchFamily="34" charset="0"/>
              </a:rPr>
            </a:br>
            <a:r>
              <a:rPr lang="en-US" altLang="en-US" sz="3100" b="1" kern="1200" dirty="0">
                <a:latin typeface="Arial" panose="020B0604020202020204" pitchFamily="34" charset="0"/>
                <a:ea typeface="+mj-ea"/>
                <a:cs typeface="Arial" panose="020B0604020202020204" pitchFamily="34" charset="0"/>
              </a:rPr>
              <a:t>AVL Schedule</a:t>
            </a:r>
            <a:endParaRPr lang="en-US" sz="3100" b="1" kern="1200" dirty="0">
              <a:latin typeface="Arial" panose="020B0604020202020204" pitchFamily="34" charset="0"/>
              <a:ea typeface="+mj-ea"/>
              <a:cs typeface="Arial" panose="020B0604020202020204" pitchFamily="34" charset="0"/>
            </a:endParaRPr>
          </a:p>
        </p:txBody>
      </p:sp>
      <p:pic>
        <p:nvPicPr>
          <p:cNvPr id="5" name="Picture 4">
            <a:extLst>
              <a:ext uri="{FF2B5EF4-FFF2-40B4-BE49-F238E27FC236}">
                <a16:creationId xmlns:a16="http://schemas.microsoft.com/office/drawing/2014/main" id="{54CEB4B0-A8E7-0A5F-9DA3-376A77E3BA90}"/>
              </a:ext>
            </a:extLst>
          </p:cNvPr>
          <p:cNvPicPr>
            <a:picLocks noChangeAspect="1"/>
          </p:cNvPicPr>
          <p:nvPr/>
        </p:nvPicPr>
        <p:blipFill>
          <a:blip r:embed="rId2"/>
          <a:stretch>
            <a:fillRect/>
          </a:stretch>
        </p:blipFill>
        <p:spPr>
          <a:xfrm>
            <a:off x="228598" y="1397440"/>
            <a:ext cx="4288536" cy="3194958"/>
          </a:xfrm>
          <a:prstGeom prst="rect">
            <a:avLst/>
          </a:prstGeom>
          <a:noFill/>
          <a:effectLst>
            <a:outerShdw blurRad="63500" sx="102000" sy="102000" algn="ctr" rotWithShape="0">
              <a:prstClr val="black">
                <a:alpha val="40000"/>
              </a:prstClr>
            </a:outerShdw>
          </a:effectLst>
        </p:spPr>
      </p:pic>
      <p:sp>
        <p:nvSpPr>
          <p:cNvPr id="3" name="Rectangle 2"/>
          <p:cNvSpPr/>
          <p:nvPr/>
        </p:nvSpPr>
        <p:spPr>
          <a:xfrm>
            <a:off x="4626866" y="1298707"/>
            <a:ext cx="4288536" cy="3392424"/>
          </a:xfrm>
          <a:prstGeom prst="rect">
            <a:avLst/>
          </a:prstGeom>
        </p:spPr>
        <p:txBody>
          <a:bodyPr vert="horz" lIns="91440" tIns="45720" rIns="91440" bIns="45720" rtlCol="0">
            <a:normAutofit lnSpcReduction="10000"/>
          </a:bodyPr>
          <a:lstStyle/>
          <a:p>
            <a:pPr marL="342900" lvl="0" indent="-342900">
              <a:lnSpc>
                <a:spcPct val="90000"/>
              </a:lnSpc>
              <a:spcBef>
                <a:spcPct val="20000"/>
              </a:spcBef>
              <a:buClr>
                <a:schemeClr val="tx2">
                  <a:lumMod val="75000"/>
                </a:schemeClr>
              </a:buClr>
              <a:buSzPct val="75000"/>
              <a:buFont typeface="Wingdings" panose="05000000000000000000" pitchFamily="2" charset="2"/>
              <a:buChar char="§"/>
            </a:pPr>
            <a:r>
              <a:rPr lang="en-US" altLang="en-US" sz="2000" dirty="0">
                <a:latin typeface="Arial" panose="020B0604020202020204" pitchFamily="34" charset="0"/>
                <a:ea typeface="+mn-ea"/>
                <a:cs typeface="Arial" panose="020B0604020202020204" pitchFamily="34" charset="0"/>
              </a:rPr>
              <a:t>Schedule lists claiming opportunities by school year and type, as well as important timeframes for the administrative cost processes.</a:t>
            </a:r>
          </a:p>
          <a:p>
            <a:pPr marL="342900" lvl="0" indent="-342900">
              <a:lnSpc>
                <a:spcPct val="90000"/>
              </a:lnSpc>
              <a:spcBef>
                <a:spcPct val="20000"/>
              </a:spcBef>
              <a:buClr>
                <a:schemeClr val="tx2">
                  <a:lumMod val="75000"/>
                </a:schemeClr>
              </a:buClr>
              <a:buSzPct val="75000"/>
              <a:buFont typeface="Wingdings" panose="05000000000000000000" pitchFamily="2" charset="2"/>
              <a:buChar char="§"/>
            </a:pPr>
            <a:r>
              <a:rPr lang="en-US" altLang="en-US" sz="2000" dirty="0">
                <a:latin typeface="Arial" panose="020B0604020202020204" pitchFamily="34" charset="0"/>
                <a:ea typeface="+mn-ea"/>
                <a:cs typeface="Arial" panose="020B0604020202020204" pitchFamily="34" charset="0"/>
              </a:rPr>
              <a:t>“Back years” notates when tuition rate change AVLs will be made available for school years that are beyond the statute of limitations.</a:t>
            </a:r>
          </a:p>
          <a:p>
            <a:pPr marL="342900" lvl="0" indent="-342900">
              <a:lnSpc>
                <a:spcPct val="90000"/>
              </a:lnSpc>
              <a:spcBef>
                <a:spcPct val="20000"/>
              </a:spcBef>
              <a:buClr>
                <a:schemeClr val="tx2">
                  <a:lumMod val="75000"/>
                </a:schemeClr>
              </a:buClr>
              <a:buSzPct val="75000"/>
              <a:buFont typeface="Wingdings" panose="05000000000000000000" pitchFamily="2" charset="2"/>
              <a:buChar char="§"/>
            </a:pPr>
            <a:r>
              <a:rPr lang="en-US" altLang="en-US" sz="2000" dirty="0">
                <a:latin typeface="Arial" panose="020B0604020202020204" pitchFamily="34" charset="0"/>
                <a:ea typeface="+mn-ea"/>
                <a:cs typeface="Arial" panose="020B0604020202020204" pitchFamily="34" charset="0"/>
              </a:rPr>
              <a:t>Posted on STAC website under Pre-school / Preschool AVL.</a:t>
            </a:r>
          </a:p>
          <a:p>
            <a:pPr marL="342900" lvl="0" indent="-342900">
              <a:lnSpc>
                <a:spcPct val="90000"/>
              </a:lnSpc>
              <a:spcBef>
                <a:spcPct val="20000"/>
              </a:spcBef>
              <a:buClr>
                <a:schemeClr val="tx2">
                  <a:lumMod val="75000"/>
                </a:schemeClr>
              </a:buClr>
              <a:buSzPct val="75000"/>
              <a:buFont typeface="Arial" panose="020B0604020202020204" pitchFamily="34" charset="0"/>
              <a:buChar char="q"/>
            </a:pPr>
            <a:endParaRPr lang="en-US" altLang="en-US" sz="25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739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61950"/>
            <a:ext cx="8686800" cy="762000"/>
          </a:xfrm>
        </p:spPr>
        <p:txBody>
          <a:bodyPr>
            <a:noAutofit/>
          </a:bodyPr>
          <a:lstStyle/>
          <a:p>
            <a:r>
              <a:rPr lang="en-US" altLang="en-US" sz="3200" dirty="0">
                <a:solidFill>
                  <a:schemeClr val="tx2">
                    <a:lumMod val="75000"/>
                  </a:schemeClr>
                </a:solidFill>
              </a:rPr>
              <a:t>STAC ACRONYMS AND COMMON TERMS</a:t>
            </a:r>
            <a:endParaRPr lang="en-US" sz="3200" dirty="0">
              <a:solidFill>
                <a:schemeClr val="tx2">
                  <a:lumMod val="75000"/>
                </a:schemeClr>
              </a:solidFill>
            </a:endParaRPr>
          </a:p>
        </p:txBody>
      </p:sp>
      <p:sp>
        <p:nvSpPr>
          <p:cNvPr id="6176" name="Text Box 31"/>
          <p:cNvSpPr txBox="1">
            <a:spLocks noChangeArrowheads="1"/>
          </p:cNvSpPr>
          <p:nvPr/>
        </p:nvSpPr>
        <p:spPr bwMode="auto">
          <a:xfrm>
            <a:off x="8746835" y="5030391"/>
            <a:ext cx="18473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t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0" hangingPunct="0">
              <a:defRPr/>
            </a:pPr>
            <a:endParaRPr lang="en-US" sz="1200" dirty="0">
              <a:latin typeface="Verdana" charset="0"/>
              <a:cs typeface="Arial" charset="0"/>
            </a:endParaRPr>
          </a:p>
        </p:txBody>
      </p:sp>
      <p:sp>
        <p:nvSpPr>
          <p:cNvPr id="4" name="Rectangle 3"/>
          <p:cNvSpPr/>
          <p:nvPr/>
        </p:nvSpPr>
        <p:spPr>
          <a:xfrm>
            <a:off x="257175" y="1276350"/>
            <a:ext cx="8610600" cy="2985433"/>
          </a:xfrm>
          <a:prstGeom prst="rect">
            <a:avLst/>
          </a:prstGeom>
        </p:spPr>
        <p:txBody>
          <a:bodyPr wrap="square">
            <a:spAutoFit/>
          </a:bodyPr>
          <a:lstStyle/>
          <a:p>
            <a:pPr marL="342900" lvl="0" indent="-342900">
              <a:spcBef>
                <a:spcPct val="20000"/>
              </a:spcBef>
              <a:buClr>
                <a:schemeClr val="accent1">
                  <a:lumMod val="50000"/>
                </a:schemeClr>
              </a:buClr>
              <a:buSzPct val="75000"/>
              <a:buFont typeface="Wingdings" panose="05000000000000000000" pitchFamily="2" charset="2"/>
              <a:buChar char="q"/>
              <a:tabLst>
                <a:tab pos="1485900" algn="l"/>
              </a:tabLst>
            </a:pPr>
            <a:r>
              <a:rPr lang="en-US" altLang="en-US" sz="2000" kern="0" dirty="0">
                <a:solidFill>
                  <a:srgbClr val="000000"/>
                </a:solidFill>
                <a:latin typeface="Arial"/>
                <a:ea typeface="+mn-ea"/>
              </a:rPr>
              <a:t>AVL   	Automated Voucher Listing</a:t>
            </a:r>
          </a:p>
          <a:p>
            <a:pPr marL="342900" lvl="0" indent="-342900">
              <a:spcBef>
                <a:spcPct val="20000"/>
              </a:spcBef>
              <a:buClr>
                <a:schemeClr val="accent1">
                  <a:lumMod val="50000"/>
                </a:schemeClr>
              </a:buClr>
              <a:buSzPct val="75000"/>
              <a:buFont typeface="Wingdings" panose="05000000000000000000" pitchFamily="2" charset="2"/>
              <a:buChar char="q"/>
              <a:tabLst>
                <a:tab pos="1485900" algn="l"/>
              </a:tabLst>
            </a:pPr>
            <a:r>
              <a:rPr lang="en-US" altLang="en-US" sz="2000" kern="0" dirty="0">
                <a:solidFill>
                  <a:srgbClr val="000000"/>
                </a:solidFill>
                <a:latin typeface="Arial"/>
                <a:ea typeface="+mn-ea"/>
              </a:rPr>
              <a:t>CPSE   	Committee on Preschool Special Education</a:t>
            </a:r>
          </a:p>
          <a:p>
            <a:pPr marL="342900" lvl="0" indent="-342900">
              <a:spcBef>
                <a:spcPct val="20000"/>
              </a:spcBef>
              <a:buClr>
                <a:schemeClr val="accent1">
                  <a:lumMod val="50000"/>
                </a:schemeClr>
              </a:buClr>
              <a:buSzPct val="75000"/>
              <a:buFont typeface="Wingdings" panose="05000000000000000000" pitchFamily="2" charset="2"/>
              <a:buChar char="q"/>
              <a:tabLst>
                <a:tab pos="1485900" algn="l"/>
              </a:tabLst>
            </a:pPr>
            <a:r>
              <a:rPr lang="en-US" altLang="en-US" sz="2000" kern="0" dirty="0">
                <a:solidFill>
                  <a:srgbClr val="000000"/>
                </a:solidFill>
                <a:latin typeface="Arial"/>
                <a:ea typeface="+mn-ea"/>
              </a:rPr>
              <a:t>FTE   	Full Time Equivalent</a:t>
            </a:r>
          </a:p>
          <a:p>
            <a:pPr marL="342900" lvl="0" indent="-342900">
              <a:spcBef>
                <a:spcPct val="20000"/>
              </a:spcBef>
              <a:buClr>
                <a:schemeClr val="accent1">
                  <a:lumMod val="50000"/>
                </a:schemeClr>
              </a:buClr>
              <a:buSzPct val="75000"/>
              <a:buFont typeface="Wingdings" panose="05000000000000000000" pitchFamily="2" charset="2"/>
              <a:buChar char="q"/>
              <a:tabLst>
                <a:tab pos="1485900" algn="l"/>
              </a:tabLst>
            </a:pPr>
            <a:r>
              <a:rPr lang="en-US" altLang="en-US" sz="2000" kern="0" dirty="0">
                <a:solidFill>
                  <a:srgbClr val="000000"/>
                </a:solidFill>
                <a:latin typeface="Arial"/>
                <a:ea typeface="+mn-ea"/>
              </a:rPr>
              <a:t>IEP	Individualized Education Program</a:t>
            </a:r>
          </a:p>
          <a:p>
            <a:pPr marL="342900" lvl="0" indent="-342900">
              <a:spcBef>
                <a:spcPct val="20000"/>
              </a:spcBef>
              <a:buClr>
                <a:schemeClr val="accent1">
                  <a:lumMod val="50000"/>
                </a:schemeClr>
              </a:buClr>
              <a:buSzPct val="75000"/>
              <a:buFont typeface="Wingdings" panose="05000000000000000000" pitchFamily="2" charset="2"/>
              <a:buChar char="q"/>
              <a:tabLst>
                <a:tab pos="1485900" algn="l"/>
              </a:tabLst>
            </a:pPr>
            <a:r>
              <a:rPr lang="en-US" altLang="en-US" sz="2000" kern="0" dirty="0">
                <a:solidFill>
                  <a:srgbClr val="000000"/>
                </a:solidFill>
                <a:latin typeface="Arial"/>
                <a:ea typeface="+mn-ea"/>
              </a:rPr>
              <a:t>LEA  	Local Educational Agency</a:t>
            </a:r>
          </a:p>
          <a:p>
            <a:pPr marL="342900" lvl="0" indent="-342900">
              <a:spcBef>
                <a:spcPct val="20000"/>
              </a:spcBef>
              <a:buClr>
                <a:schemeClr val="accent1">
                  <a:lumMod val="50000"/>
                </a:schemeClr>
              </a:buClr>
              <a:buSzPct val="75000"/>
              <a:buFont typeface="Wingdings" panose="05000000000000000000" pitchFamily="2" charset="2"/>
              <a:buChar char="q"/>
              <a:tabLst>
                <a:tab pos="1485900" algn="l"/>
              </a:tabLst>
            </a:pPr>
            <a:r>
              <a:rPr lang="en-US" altLang="en-US" sz="2000" kern="0" dirty="0">
                <a:solidFill>
                  <a:srgbClr val="000000"/>
                </a:solidFill>
                <a:latin typeface="Arial"/>
                <a:ea typeface="+mn-ea"/>
              </a:rPr>
              <a:t>P-12   	NYSED Special Education Office </a:t>
            </a:r>
          </a:p>
          <a:p>
            <a:pPr marL="342900" lvl="0" indent="-342900">
              <a:spcBef>
                <a:spcPct val="20000"/>
              </a:spcBef>
              <a:buClr>
                <a:schemeClr val="accent1">
                  <a:lumMod val="50000"/>
                </a:schemeClr>
              </a:buClr>
              <a:buSzPct val="75000"/>
              <a:buFont typeface="Wingdings" panose="05000000000000000000" pitchFamily="2" charset="2"/>
              <a:buChar char="q"/>
              <a:tabLst>
                <a:tab pos="1485900" algn="l"/>
              </a:tabLst>
            </a:pPr>
            <a:r>
              <a:rPr lang="en-US" altLang="en-US" sz="2000" kern="0" dirty="0">
                <a:solidFill>
                  <a:srgbClr val="000000"/>
                </a:solidFill>
                <a:latin typeface="Arial"/>
                <a:ea typeface="+mn-ea"/>
              </a:rPr>
              <a:t>SEIS  	Special Education Itinerant Teacher Services</a:t>
            </a:r>
          </a:p>
          <a:p>
            <a:pPr marL="342900" lvl="0" indent="-342900">
              <a:spcBef>
                <a:spcPct val="20000"/>
              </a:spcBef>
              <a:buClr>
                <a:schemeClr val="accent1">
                  <a:lumMod val="50000"/>
                </a:schemeClr>
              </a:buClr>
              <a:buSzPct val="75000"/>
              <a:buFont typeface="Wingdings" panose="05000000000000000000" pitchFamily="2" charset="2"/>
              <a:buChar char="q"/>
              <a:tabLst>
                <a:tab pos="1485900" algn="l"/>
              </a:tabLst>
            </a:pPr>
            <a:r>
              <a:rPr lang="en-US" altLang="en-US" sz="2000" kern="0" dirty="0">
                <a:solidFill>
                  <a:srgbClr val="000000"/>
                </a:solidFill>
                <a:latin typeface="Arial"/>
                <a:ea typeface="+mn-ea"/>
              </a:rPr>
              <a:t>STAC   	System to Track and Account for Children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228600" y="285750"/>
            <a:ext cx="8686800" cy="609600"/>
          </a:xfrm>
        </p:spPr>
        <p:txBody>
          <a:bodyPr>
            <a:normAutofit/>
          </a:bodyPr>
          <a:lstStyle/>
          <a:p>
            <a:pPr>
              <a:defRPr/>
            </a:pPr>
            <a:r>
              <a:rPr lang="en-US" altLang="en-US" sz="3200" dirty="0">
                <a:solidFill>
                  <a:schemeClr val="tx2">
                    <a:lumMod val="75000"/>
                  </a:schemeClr>
                </a:solidFill>
              </a:rPr>
              <a:t>AVL Adjustments</a:t>
            </a:r>
            <a:endParaRPr lang="en-US" sz="3200" dirty="0">
              <a:solidFill>
                <a:schemeClr val="tx2">
                  <a:lumMod val="75000"/>
                </a:schemeClr>
              </a:solidFill>
              <a:cs typeface="+mj-cs"/>
            </a:endParaRPr>
          </a:p>
        </p:txBody>
      </p:sp>
      <p:sp>
        <p:nvSpPr>
          <p:cNvPr id="3" name="Rectangle 2"/>
          <p:cNvSpPr/>
          <p:nvPr/>
        </p:nvSpPr>
        <p:spPr>
          <a:xfrm>
            <a:off x="304800" y="895350"/>
            <a:ext cx="8534400" cy="3748719"/>
          </a:xfrm>
          <a:prstGeom prst="rect">
            <a:avLst/>
          </a:prstGeom>
        </p:spPr>
        <p:txBody>
          <a:bodyPr wrap="square">
            <a:spAutoFit/>
          </a:bodyPr>
          <a:lstStyle/>
          <a:p>
            <a:pPr marL="457200" lvl="0" indent="-457200">
              <a:spcBef>
                <a:spcPct val="20000"/>
              </a:spcBef>
              <a:buClr>
                <a:schemeClr val="accent1">
                  <a:lumMod val="50000"/>
                </a:schemeClr>
              </a:buClr>
              <a:buSzPct val="75000"/>
              <a:buFont typeface="Wingdings" panose="05000000000000000000" pitchFamily="2" charset="2"/>
              <a:buChar char="q"/>
            </a:pPr>
            <a:r>
              <a:rPr lang="en-US" altLang="en-US" sz="2800" kern="0" dirty="0">
                <a:solidFill>
                  <a:srgbClr val="000000"/>
                </a:solidFill>
                <a:latin typeface="Arial"/>
                <a:ea typeface="+mn-ea"/>
              </a:rPr>
              <a:t>4408 Chargeback</a:t>
            </a:r>
          </a:p>
          <a:p>
            <a:pPr marL="800100" lvl="1" indent="-342900">
              <a:spcBef>
                <a:spcPct val="20000"/>
              </a:spcBef>
              <a:buClr>
                <a:schemeClr val="accent1">
                  <a:lumMod val="50000"/>
                </a:schemeClr>
              </a:buClr>
              <a:buSzPct val="80000"/>
              <a:buFont typeface="Wingdings" panose="05000000000000000000" pitchFamily="2" charset="2"/>
              <a:buChar char="§"/>
            </a:pPr>
            <a:r>
              <a:rPr lang="en-US" altLang="en-US" sz="2000" kern="0" dirty="0">
                <a:solidFill>
                  <a:srgbClr val="000000"/>
                </a:solidFill>
                <a:latin typeface="Arial"/>
              </a:rPr>
              <a:t>10% of verified July/August Special Education service costs for children ages 5-21 (multiple years initial/adjustment chargeback).</a:t>
            </a:r>
          </a:p>
          <a:p>
            <a:pPr marL="800100" lvl="1" indent="-342900">
              <a:spcBef>
                <a:spcPct val="20000"/>
              </a:spcBef>
              <a:buClr>
                <a:schemeClr val="accent1">
                  <a:lumMod val="50000"/>
                </a:schemeClr>
              </a:buClr>
              <a:buSzPct val="80000"/>
              <a:buFont typeface="Wingdings" panose="05000000000000000000" pitchFamily="2" charset="2"/>
              <a:buChar char="§"/>
            </a:pPr>
            <a:r>
              <a:rPr lang="en-US" altLang="en-US" sz="2000" kern="0" dirty="0">
                <a:solidFill>
                  <a:srgbClr val="000000"/>
                </a:solidFill>
                <a:latin typeface="Arial"/>
              </a:rPr>
              <a:t>Deducted from AVL #01 and additional current year AVLs, until recovered. </a:t>
            </a:r>
          </a:p>
          <a:p>
            <a:pPr marL="457200" lvl="0" indent="-457200">
              <a:spcBef>
                <a:spcPct val="20000"/>
              </a:spcBef>
              <a:buClr>
                <a:schemeClr val="tx2">
                  <a:lumMod val="75000"/>
                </a:schemeClr>
              </a:buClr>
              <a:buSzPct val="75000"/>
              <a:buFont typeface="Wingdings" panose="05000000000000000000" pitchFamily="2" charset="2"/>
              <a:buChar char="q"/>
            </a:pPr>
            <a:r>
              <a:rPr lang="en-US" altLang="en-US" sz="2800" kern="0" dirty="0">
                <a:solidFill>
                  <a:srgbClr val="000000"/>
                </a:solidFill>
                <a:latin typeface="Arial"/>
                <a:ea typeface="+mn-ea"/>
              </a:rPr>
              <a:t>Medicaid Payments</a:t>
            </a:r>
          </a:p>
          <a:p>
            <a:pPr marL="800100" lvl="1" indent="-342900">
              <a:spcBef>
                <a:spcPct val="20000"/>
              </a:spcBef>
              <a:buClr>
                <a:schemeClr val="accent1">
                  <a:lumMod val="50000"/>
                </a:schemeClr>
              </a:buClr>
              <a:buSzPct val="80000"/>
              <a:buFont typeface="Wingdings" panose="05000000000000000000" pitchFamily="2" charset="2"/>
              <a:buChar char="§"/>
            </a:pPr>
            <a:r>
              <a:rPr lang="en-US" altLang="en-US" sz="2000" kern="0" dirty="0">
                <a:latin typeface="Arial"/>
              </a:rPr>
              <a:t>Non-federal share of Preschool Supportive Health Services Program (PSHSP) services and evaluations reimbursement is recouped from 4410 funds.</a:t>
            </a:r>
          </a:p>
          <a:p>
            <a:pPr marL="800100" lvl="1" indent="-342900">
              <a:spcBef>
                <a:spcPct val="20000"/>
              </a:spcBef>
              <a:buClr>
                <a:schemeClr val="accent1">
                  <a:lumMod val="50000"/>
                </a:schemeClr>
              </a:buClr>
              <a:buSzPct val="80000"/>
              <a:buFont typeface="Wingdings" panose="05000000000000000000" pitchFamily="2" charset="2"/>
              <a:buChar char="§"/>
            </a:pPr>
            <a:r>
              <a:rPr lang="en-US" altLang="en-US" sz="2000" kern="0" dirty="0">
                <a:latin typeface="Arial"/>
              </a:rPr>
              <a:t>Recent payments adjusted on each current year AVL.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228600" y="209550"/>
            <a:ext cx="8686800" cy="762000"/>
          </a:xfrm>
        </p:spPr>
        <p:txBody>
          <a:bodyPr>
            <a:normAutofit/>
          </a:bodyPr>
          <a:lstStyle/>
          <a:p>
            <a:pPr>
              <a:defRPr/>
            </a:pPr>
            <a:r>
              <a:rPr lang="en-US" altLang="en-US" sz="3200" dirty="0"/>
              <a:t>AVL Adjustments, </a:t>
            </a:r>
            <a:r>
              <a:rPr lang="en-US" altLang="en-US" sz="2800" dirty="0"/>
              <a:t>continued</a:t>
            </a:r>
            <a:endParaRPr lang="en-US" altLang="en-US" sz="2800" dirty="0">
              <a:ea typeface="ＭＳ Ｐゴシック" pitchFamily="34" charset="-128"/>
            </a:endParaRPr>
          </a:p>
        </p:txBody>
      </p:sp>
      <p:sp>
        <p:nvSpPr>
          <p:cNvPr id="3" name="Rectangle 2"/>
          <p:cNvSpPr/>
          <p:nvPr/>
        </p:nvSpPr>
        <p:spPr>
          <a:xfrm>
            <a:off x="304800" y="895350"/>
            <a:ext cx="8534400" cy="3958007"/>
          </a:xfrm>
          <a:prstGeom prst="rect">
            <a:avLst/>
          </a:prstGeom>
        </p:spPr>
        <p:txBody>
          <a:bodyPr wrap="square">
            <a:spAutoFit/>
          </a:bodyPr>
          <a:lstStyle/>
          <a:p>
            <a:pPr marL="457200" lvl="0" indent="-457200">
              <a:spcBef>
                <a:spcPct val="20000"/>
              </a:spcBef>
              <a:buClr>
                <a:schemeClr val="accent1">
                  <a:lumMod val="50000"/>
                </a:schemeClr>
              </a:buClr>
              <a:buSzPct val="75000"/>
              <a:buFont typeface="Wingdings" panose="05000000000000000000" pitchFamily="2" charset="2"/>
              <a:buChar char="q"/>
            </a:pPr>
            <a:r>
              <a:rPr lang="en-US" altLang="en-US" sz="2800" kern="0" dirty="0">
                <a:solidFill>
                  <a:srgbClr val="000000"/>
                </a:solidFill>
                <a:latin typeface="Arial"/>
                <a:ea typeface="+mn-ea"/>
              </a:rPr>
              <a:t>Transportation Cap</a:t>
            </a:r>
          </a:p>
          <a:p>
            <a:pPr marL="800100" lvl="1" indent="-342900">
              <a:spcBef>
                <a:spcPct val="20000"/>
              </a:spcBef>
              <a:buClr>
                <a:schemeClr val="accent1">
                  <a:lumMod val="50000"/>
                </a:schemeClr>
              </a:buClr>
              <a:buSzPct val="80000"/>
              <a:buFont typeface="Wingdings" panose="05000000000000000000" pitchFamily="2" charset="2"/>
              <a:buChar char="§"/>
            </a:pPr>
            <a:r>
              <a:rPr lang="en-US" altLang="en-US" sz="2000" kern="0" dirty="0">
                <a:solidFill>
                  <a:srgbClr val="000000"/>
                </a:solidFill>
                <a:latin typeface="Arial"/>
              </a:rPr>
              <a:t>Actual cost is reported, but total reimbursed cost can not exceed (trips x rate).</a:t>
            </a:r>
          </a:p>
          <a:p>
            <a:pPr marL="800100" lvl="1" indent="-342900">
              <a:spcBef>
                <a:spcPct val="20000"/>
              </a:spcBef>
              <a:buClr>
                <a:schemeClr val="accent1">
                  <a:lumMod val="50000"/>
                </a:schemeClr>
              </a:buClr>
              <a:buSzPct val="80000"/>
              <a:buFont typeface="Wingdings" panose="05000000000000000000" pitchFamily="2" charset="2"/>
              <a:buChar char="§"/>
            </a:pPr>
            <a:r>
              <a:rPr lang="en-US" altLang="en-US" sz="2000" kern="0" dirty="0">
                <a:solidFill>
                  <a:srgbClr val="000000"/>
                </a:solidFill>
                <a:latin typeface="Arial"/>
              </a:rPr>
              <a:t>Trips generated by verified services.</a:t>
            </a:r>
          </a:p>
          <a:p>
            <a:pPr marL="457200" lvl="0" indent="-457200">
              <a:spcBef>
                <a:spcPct val="20000"/>
              </a:spcBef>
              <a:buClr>
                <a:schemeClr val="accent1">
                  <a:lumMod val="50000"/>
                </a:schemeClr>
              </a:buClr>
              <a:buSzPct val="75000"/>
              <a:buFont typeface="Wingdings" panose="05000000000000000000" pitchFamily="2" charset="2"/>
              <a:buChar char="q"/>
            </a:pPr>
            <a:r>
              <a:rPr lang="en-US" altLang="en-US" sz="2800" kern="0" dirty="0">
                <a:solidFill>
                  <a:srgbClr val="000000"/>
                </a:solidFill>
                <a:latin typeface="Arial"/>
                <a:ea typeface="+mn-ea"/>
              </a:rPr>
              <a:t>Foster Care</a:t>
            </a:r>
          </a:p>
          <a:p>
            <a:pPr marL="800100" lvl="1" indent="-342900">
              <a:spcBef>
                <a:spcPct val="20000"/>
              </a:spcBef>
              <a:buClr>
                <a:schemeClr val="accent1">
                  <a:lumMod val="50000"/>
                </a:schemeClr>
              </a:buClr>
              <a:buSzPct val="80000"/>
              <a:buFont typeface="Wingdings" panose="05000000000000000000" pitchFamily="2" charset="2"/>
              <a:buChar char="§"/>
            </a:pPr>
            <a:r>
              <a:rPr lang="en-US" altLang="en-US" sz="2000" kern="0" dirty="0">
                <a:solidFill>
                  <a:srgbClr val="000000"/>
                </a:solidFill>
                <a:latin typeface="Arial"/>
              </a:rPr>
              <a:t>Local 40.5% share of costs charged back to county of origin, on the following AVL after servicing county is reimbursed at 100%.</a:t>
            </a:r>
          </a:p>
          <a:p>
            <a:pPr marL="457200" lvl="0" indent="-457200">
              <a:spcBef>
                <a:spcPct val="20000"/>
              </a:spcBef>
              <a:buClr>
                <a:schemeClr val="accent1">
                  <a:lumMod val="50000"/>
                </a:schemeClr>
              </a:buClr>
              <a:buSzPct val="75000"/>
              <a:buFont typeface="Wingdings" panose="05000000000000000000" pitchFamily="2" charset="2"/>
              <a:buChar char="q"/>
            </a:pPr>
            <a:r>
              <a:rPr lang="en-US" altLang="en-US" sz="2800" kern="0" dirty="0">
                <a:solidFill>
                  <a:srgbClr val="000000"/>
                </a:solidFill>
                <a:latin typeface="Arial"/>
                <a:ea typeface="+mn-ea"/>
              </a:rPr>
              <a:t>State Operated Schools</a:t>
            </a:r>
          </a:p>
          <a:p>
            <a:pPr marL="800100" lvl="1" indent="-342900">
              <a:spcBef>
                <a:spcPct val="20000"/>
              </a:spcBef>
              <a:buClr>
                <a:schemeClr val="accent1">
                  <a:lumMod val="50000"/>
                </a:schemeClr>
              </a:buClr>
              <a:buSzPct val="80000"/>
              <a:buFont typeface="Wingdings" panose="05000000000000000000" pitchFamily="2" charset="2"/>
              <a:buChar char="§"/>
            </a:pPr>
            <a:r>
              <a:rPr lang="en-US" altLang="en-US" sz="2000" kern="0" dirty="0">
                <a:solidFill>
                  <a:srgbClr val="000000"/>
                </a:solidFill>
                <a:latin typeface="Arial"/>
              </a:rPr>
              <a:t>Rome Preschool costs paid by NYS; 40.5% local share       charged back to county of origin.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28600" y="209550"/>
            <a:ext cx="8686800" cy="1219200"/>
          </a:xfrm>
        </p:spPr>
        <p:txBody>
          <a:bodyPr>
            <a:normAutofit/>
          </a:bodyPr>
          <a:lstStyle/>
          <a:p>
            <a:pPr>
              <a:defRPr/>
            </a:pPr>
            <a:r>
              <a:rPr lang="en-US" altLang="en-US" sz="3200" dirty="0">
                <a:solidFill>
                  <a:schemeClr val="tx2">
                    <a:lumMod val="75000"/>
                  </a:schemeClr>
                </a:solidFill>
              </a:rPr>
              <a:t>ANNUAL PRESCHOOL PROCESSES</a:t>
            </a:r>
            <a:br>
              <a:rPr lang="en-US" altLang="en-US" sz="2800" dirty="0">
                <a:solidFill>
                  <a:schemeClr val="tx2">
                    <a:lumMod val="75000"/>
                  </a:schemeClr>
                </a:solidFill>
              </a:rPr>
            </a:br>
            <a:r>
              <a:rPr lang="en-US" altLang="en-US" sz="2800" dirty="0">
                <a:solidFill>
                  <a:schemeClr val="tx2">
                    <a:lumMod val="75000"/>
                  </a:schemeClr>
                </a:solidFill>
              </a:rPr>
              <a:t>County Administrative Costs</a:t>
            </a:r>
            <a:endParaRPr lang="en-US" sz="1900" dirty="0">
              <a:solidFill>
                <a:schemeClr val="tx2">
                  <a:lumMod val="75000"/>
                </a:schemeClr>
              </a:solidFill>
              <a:cs typeface="+mj-cs"/>
            </a:endParaRPr>
          </a:p>
        </p:txBody>
      </p:sp>
      <p:sp>
        <p:nvSpPr>
          <p:cNvPr id="3" name="Rectangle 2"/>
          <p:cNvSpPr/>
          <p:nvPr/>
        </p:nvSpPr>
        <p:spPr>
          <a:xfrm>
            <a:off x="304800" y="1504950"/>
            <a:ext cx="8534400" cy="2714589"/>
          </a:xfrm>
          <a:prstGeom prst="rect">
            <a:avLst/>
          </a:prstGeom>
        </p:spPr>
        <p:txBody>
          <a:bodyPr wrap="square">
            <a:spAutoFit/>
          </a:bodyPr>
          <a:lstStyle/>
          <a:p>
            <a:pPr marL="342900" lvl="0" indent="-342900">
              <a:lnSpc>
                <a:spcPct val="90000"/>
              </a:lnSpc>
              <a:spcBef>
                <a:spcPct val="20000"/>
              </a:spcBef>
              <a:buClr>
                <a:schemeClr val="accent1">
                  <a:lumMod val="50000"/>
                </a:schemeClr>
              </a:buClr>
              <a:buSzPct val="75000"/>
              <a:buFont typeface="Wingdings" panose="05000000000000000000" pitchFamily="2" charset="2"/>
              <a:buChar char="q"/>
            </a:pPr>
            <a:r>
              <a:rPr lang="en-US" altLang="en-US" sz="2400" kern="0" dirty="0">
                <a:solidFill>
                  <a:srgbClr val="000000"/>
                </a:solidFill>
                <a:latin typeface="Arial"/>
                <a:ea typeface="+mn-ea"/>
              </a:rPr>
              <a:t>Each County reports Administrative Costs associated with running its Preschool program in March.</a:t>
            </a:r>
          </a:p>
          <a:p>
            <a:pPr marL="342900" lvl="0" indent="-342900">
              <a:lnSpc>
                <a:spcPct val="90000"/>
              </a:lnSpc>
              <a:spcBef>
                <a:spcPct val="20000"/>
              </a:spcBef>
              <a:buClr>
                <a:schemeClr val="accent1">
                  <a:lumMod val="50000"/>
                </a:schemeClr>
              </a:buClr>
              <a:buSzPct val="75000"/>
              <a:buFont typeface="Wingdings" panose="05000000000000000000" pitchFamily="2" charset="2"/>
              <a:buChar char="q"/>
            </a:pPr>
            <a:endParaRPr lang="en-US" altLang="en-US" sz="2400" kern="0" dirty="0">
              <a:solidFill>
                <a:srgbClr val="000000"/>
              </a:solidFill>
              <a:latin typeface="Arial"/>
              <a:ea typeface="+mn-ea"/>
            </a:endParaRPr>
          </a:p>
          <a:p>
            <a:pPr marL="342900" lvl="0" indent="-342900">
              <a:lnSpc>
                <a:spcPct val="90000"/>
              </a:lnSpc>
              <a:spcBef>
                <a:spcPct val="20000"/>
              </a:spcBef>
              <a:buClr>
                <a:schemeClr val="accent1">
                  <a:lumMod val="50000"/>
                </a:schemeClr>
              </a:buClr>
              <a:buSzPct val="75000"/>
              <a:buFont typeface="Wingdings" panose="05000000000000000000" pitchFamily="2" charset="2"/>
              <a:buChar char="q"/>
            </a:pPr>
            <a:r>
              <a:rPr lang="en-US" altLang="en-US" sz="2400" kern="0" dirty="0">
                <a:solidFill>
                  <a:srgbClr val="000000"/>
                </a:solidFill>
                <a:latin typeface="Arial"/>
                <a:ea typeface="+mn-ea"/>
              </a:rPr>
              <a:t>Report containing unduplicated count of Preschoolers Generating Administrative Costs is generated in April.</a:t>
            </a:r>
          </a:p>
          <a:p>
            <a:pPr marL="342900" lvl="0" indent="-342900">
              <a:lnSpc>
                <a:spcPct val="90000"/>
              </a:lnSpc>
              <a:spcBef>
                <a:spcPct val="20000"/>
              </a:spcBef>
              <a:buClr>
                <a:schemeClr val="accent1">
                  <a:lumMod val="50000"/>
                </a:schemeClr>
              </a:buClr>
              <a:buSzPct val="75000"/>
              <a:buFont typeface="Wingdings" panose="05000000000000000000" pitchFamily="2" charset="2"/>
              <a:buChar char="q"/>
            </a:pPr>
            <a:endParaRPr lang="en-US" altLang="en-US" sz="2400" kern="0" dirty="0">
              <a:solidFill>
                <a:srgbClr val="000000"/>
              </a:solidFill>
              <a:latin typeface="Arial"/>
              <a:ea typeface="+mn-ea"/>
            </a:endParaRPr>
          </a:p>
          <a:p>
            <a:pPr marL="342900" lvl="0" indent="-342900">
              <a:lnSpc>
                <a:spcPct val="90000"/>
              </a:lnSpc>
              <a:spcBef>
                <a:spcPct val="20000"/>
              </a:spcBef>
              <a:buClr>
                <a:schemeClr val="accent1">
                  <a:lumMod val="50000"/>
                </a:schemeClr>
              </a:buClr>
              <a:buSzPct val="75000"/>
              <a:buFont typeface="Wingdings" panose="05000000000000000000" pitchFamily="2" charset="2"/>
              <a:buChar char="q"/>
            </a:pPr>
            <a:r>
              <a:rPr lang="en-US" altLang="en-US" sz="2400" kern="0" dirty="0">
                <a:solidFill>
                  <a:srgbClr val="000000"/>
                </a:solidFill>
                <a:latin typeface="Arial"/>
                <a:ea typeface="+mn-ea"/>
              </a:rPr>
              <a:t>Counties receive lesser of reported costs or $75 per child.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228600" y="338328"/>
            <a:ext cx="8686800" cy="938022"/>
          </a:xfrm>
        </p:spPr>
        <p:txBody>
          <a:bodyPr>
            <a:normAutofit fontScale="90000"/>
          </a:bodyPr>
          <a:lstStyle/>
          <a:p>
            <a:pPr algn="ctr">
              <a:defRPr/>
            </a:pPr>
            <a:r>
              <a:rPr lang="en-US" altLang="en-US" sz="3600" dirty="0">
                <a:solidFill>
                  <a:schemeClr val="tx2">
                    <a:lumMod val="75000"/>
                  </a:schemeClr>
                </a:solidFill>
              </a:rPr>
              <a:t>ANNUAL PRESCHOOL PROCESSES     </a:t>
            </a:r>
            <a:r>
              <a:rPr lang="en-US" altLang="en-US" sz="3100" dirty="0">
                <a:solidFill>
                  <a:schemeClr val="tx2">
                    <a:lumMod val="75000"/>
                  </a:schemeClr>
                </a:solidFill>
              </a:rPr>
              <a:t>CPSE Administrative Costs</a:t>
            </a:r>
            <a:endParaRPr lang="en-US" altLang="en-US" sz="3100" dirty="0">
              <a:solidFill>
                <a:schemeClr val="tx2">
                  <a:lumMod val="75000"/>
                </a:schemeClr>
              </a:solidFill>
              <a:ea typeface="ＭＳ Ｐゴシック" pitchFamily="34" charset="-128"/>
            </a:endParaRPr>
          </a:p>
        </p:txBody>
      </p:sp>
      <p:sp>
        <p:nvSpPr>
          <p:cNvPr id="5" name="Rectangle 4"/>
          <p:cNvSpPr/>
          <p:nvPr/>
        </p:nvSpPr>
        <p:spPr>
          <a:xfrm>
            <a:off x="304800" y="1352550"/>
            <a:ext cx="8534400" cy="3293209"/>
          </a:xfrm>
          <a:prstGeom prst="rect">
            <a:avLst/>
          </a:prstGeom>
        </p:spPr>
        <p:txBody>
          <a:bodyPr wrap="square">
            <a:spAutoFit/>
          </a:bodyPr>
          <a:lstStyle/>
          <a:p>
            <a:pPr marL="342900" lvl="0" indent="-342900">
              <a:lnSpc>
                <a:spcPct val="80000"/>
              </a:lnSpc>
              <a:spcBef>
                <a:spcPct val="20000"/>
              </a:spcBef>
              <a:buClr>
                <a:schemeClr val="accent1">
                  <a:lumMod val="50000"/>
                </a:schemeClr>
              </a:buClr>
              <a:buSzPct val="75000"/>
              <a:buFont typeface="Wingdings" panose="05000000000000000000" pitchFamily="2" charset="2"/>
              <a:buChar char="q"/>
            </a:pPr>
            <a:r>
              <a:rPr lang="en-US" altLang="en-US" sz="2000" kern="0" dirty="0">
                <a:solidFill>
                  <a:srgbClr val="000000"/>
                </a:solidFill>
                <a:latin typeface="Arial"/>
                <a:ea typeface="+mn-ea"/>
              </a:rPr>
              <a:t>State Aid provides CPSE costs submitted by districts through the State Aid Management System (SAMS) – Supplemental Schedules 31-34.</a:t>
            </a:r>
          </a:p>
          <a:p>
            <a:pPr marL="171450" lvl="0" indent="-171450">
              <a:lnSpc>
                <a:spcPct val="80000"/>
              </a:lnSpc>
              <a:spcBef>
                <a:spcPct val="20000"/>
              </a:spcBef>
              <a:buClr>
                <a:schemeClr val="accent1">
                  <a:lumMod val="50000"/>
                </a:schemeClr>
              </a:buClr>
              <a:buSzPct val="75000"/>
              <a:buFont typeface="Wingdings" panose="05000000000000000000" pitchFamily="2" charset="2"/>
              <a:buChar char="q"/>
            </a:pPr>
            <a:endParaRPr lang="en-US" altLang="en-US" sz="800" kern="0" dirty="0">
              <a:solidFill>
                <a:srgbClr val="000000"/>
              </a:solidFill>
              <a:latin typeface="Arial"/>
              <a:ea typeface="+mn-ea"/>
            </a:endParaRPr>
          </a:p>
          <a:p>
            <a:pPr marL="342900" lvl="0" indent="-342900">
              <a:lnSpc>
                <a:spcPct val="80000"/>
              </a:lnSpc>
              <a:spcBef>
                <a:spcPct val="20000"/>
              </a:spcBef>
              <a:buClr>
                <a:schemeClr val="accent1">
                  <a:lumMod val="50000"/>
                </a:schemeClr>
              </a:buClr>
              <a:buSzPct val="75000"/>
              <a:buFont typeface="Wingdings" panose="05000000000000000000" pitchFamily="2" charset="2"/>
              <a:buChar char="q"/>
            </a:pPr>
            <a:r>
              <a:rPr lang="en-US" altLang="en-US" sz="2000" kern="0" dirty="0">
                <a:solidFill>
                  <a:srgbClr val="000000"/>
                </a:solidFill>
                <a:latin typeface="Arial"/>
                <a:ea typeface="+mn-ea"/>
              </a:rPr>
              <a:t>Same report containing unduplicated count of Preschoolers Generating Administrative Costs generated for County Administrative Costs is also used for CPSE Administrative Cost reimbursement calculation.</a:t>
            </a:r>
          </a:p>
          <a:p>
            <a:pPr marL="342900" lvl="0" indent="-342900">
              <a:lnSpc>
                <a:spcPct val="80000"/>
              </a:lnSpc>
              <a:spcBef>
                <a:spcPct val="20000"/>
              </a:spcBef>
              <a:buClr>
                <a:schemeClr val="accent1">
                  <a:lumMod val="50000"/>
                </a:schemeClr>
              </a:buClr>
              <a:buSzPct val="75000"/>
              <a:buFont typeface="Wingdings" panose="05000000000000000000" pitchFamily="2" charset="2"/>
              <a:buChar char="q"/>
            </a:pPr>
            <a:endParaRPr lang="en-US" altLang="en-US" sz="800" kern="0" dirty="0">
              <a:solidFill>
                <a:srgbClr val="000000"/>
              </a:solidFill>
              <a:latin typeface="Arial"/>
              <a:ea typeface="+mn-ea"/>
            </a:endParaRPr>
          </a:p>
          <a:p>
            <a:pPr marL="342900" lvl="0" indent="-342900">
              <a:lnSpc>
                <a:spcPct val="80000"/>
              </a:lnSpc>
              <a:spcBef>
                <a:spcPct val="20000"/>
              </a:spcBef>
              <a:buClr>
                <a:schemeClr val="accent1">
                  <a:lumMod val="50000"/>
                </a:schemeClr>
              </a:buClr>
              <a:buSzPct val="75000"/>
              <a:buFont typeface="Wingdings" panose="05000000000000000000" pitchFamily="2" charset="2"/>
              <a:buChar char="q"/>
            </a:pPr>
            <a:r>
              <a:rPr lang="en-US" altLang="en-US" sz="2000" kern="0" dirty="0">
                <a:solidFill>
                  <a:srgbClr val="000000"/>
                </a:solidFill>
                <a:latin typeface="Arial"/>
                <a:ea typeface="+mn-ea"/>
              </a:rPr>
              <a:t>Per pupil cost calculated and approved by SED.</a:t>
            </a:r>
          </a:p>
          <a:p>
            <a:pPr marL="342900" lvl="0" indent="-342900">
              <a:lnSpc>
                <a:spcPct val="80000"/>
              </a:lnSpc>
              <a:spcBef>
                <a:spcPct val="20000"/>
              </a:spcBef>
              <a:buClr>
                <a:schemeClr val="accent1">
                  <a:lumMod val="50000"/>
                </a:schemeClr>
              </a:buClr>
              <a:buSzPct val="75000"/>
              <a:buFont typeface="Wingdings" panose="05000000000000000000" pitchFamily="2" charset="2"/>
              <a:buChar char="q"/>
            </a:pPr>
            <a:endParaRPr lang="en-US" altLang="en-US" sz="800" kern="0" dirty="0">
              <a:solidFill>
                <a:srgbClr val="000000"/>
              </a:solidFill>
              <a:latin typeface="Arial"/>
              <a:ea typeface="+mn-ea"/>
            </a:endParaRPr>
          </a:p>
          <a:p>
            <a:pPr marL="342900" lvl="0" indent="-342900">
              <a:lnSpc>
                <a:spcPct val="80000"/>
              </a:lnSpc>
              <a:spcBef>
                <a:spcPct val="20000"/>
              </a:spcBef>
              <a:buClr>
                <a:schemeClr val="accent1">
                  <a:lumMod val="50000"/>
                </a:schemeClr>
              </a:buClr>
              <a:buSzPct val="75000"/>
              <a:buFont typeface="Wingdings" panose="05000000000000000000" pitchFamily="2" charset="2"/>
              <a:buChar char="q"/>
            </a:pPr>
            <a:r>
              <a:rPr lang="en-US" altLang="en-US" sz="2000" kern="0" dirty="0">
                <a:solidFill>
                  <a:srgbClr val="000000"/>
                </a:solidFill>
                <a:latin typeface="Arial"/>
                <a:ea typeface="+mn-ea"/>
              </a:rPr>
              <a:t>Administrative Cost Listing (ACL) prepared for districts to submit to counties to reimburse their CPSE costs.</a:t>
            </a:r>
          </a:p>
          <a:p>
            <a:pPr marL="342900" lvl="0" indent="-342900">
              <a:lnSpc>
                <a:spcPct val="80000"/>
              </a:lnSpc>
              <a:spcBef>
                <a:spcPct val="20000"/>
              </a:spcBef>
              <a:buClr>
                <a:schemeClr val="accent1">
                  <a:lumMod val="50000"/>
                </a:schemeClr>
              </a:buClr>
              <a:buSzPct val="75000"/>
              <a:buFont typeface="Wingdings" panose="05000000000000000000" pitchFamily="2" charset="2"/>
              <a:buChar char="q"/>
            </a:pPr>
            <a:endParaRPr lang="en-US" altLang="en-US" sz="800" kern="0" dirty="0">
              <a:solidFill>
                <a:srgbClr val="000000"/>
              </a:solidFill>
              <a:latin typeface="Arial"/>
              <a:ea typeface="+mn-ea"/>
            </a:endParaRPr>
          </a:p>
          <a:p>
            <a:pPr marL="342900" lvl="0" indent="-342900">
              <a:lnSpc>
                <a:spcPct val="80000"/>
              </a:lnSpc>
              <a:spcBef>
                <a:spcPct val="20000"/>
              </a:spcBef>
              <a:buClr>
                <a:schemeClr val="accent1">
                  <a:lumMod val="50000"/>
                </a:schemeClr>
              </a:buClr>
              <a:buSzPct val="75000"/>
              <a:buFont typeface="Wingdings" panose="05000000000000000000" pitchFamily="2" charset="2"/>
              <a:buChar char="q"/>
            </a:pPr>
            <a:r>
              <a:rPr lang="en-US" altLang="en-US" sz="2000" kern="0" dirty="0">
                <a:solidFill>
                  <a:srgbClr val="000000"/>
                </a:solidFill>
                <a:latin typeface="Arial"/>
                <a:ea typeface="+mn-ea"/>
              </a:rPr>
              <a:t>County submits matching AVL to STAC Unit for CPSE costs they    have </a:t>
            </a:r>
            <a:r>
              <a:rPr lang="en-US" altLang="en-US" sz="2000" u="sng" kern="0" dirty="0">
                <a:solidFill>
                  <a:srgbClr val="000000"/>
                </a:solidFill>
                <a:latin typeface="Arial"/>
                <a:ea typeface="+mn-ea"/>
              </a:rPr>
              <a:t>paid</a:t>
            </a:r>
            <a:r>
              <a:rPr lang="en-US" altLang="en-US" sz="2000" kern="0" dirty="0">
                <a:solidFill>
                  <a:srgbClr val="000000"/>
                </a:solidFill>
                <a:latin typeface="Arial"/>
                <a:ea typeface="+mn-ea"/>
              </a:rPr>
              <a:t> to a district (59.5% aid rate).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59473-290C-B6CC-26B0-E6CAB280EA7A}"/>
              </a:ext>
            </a:extLst>
          </p:cNvPr>
          <p:cNvSpPr>
            <a:spLocks noGrp="1"/>
          </p:cNvSpPr>
          <p:nvPr>
            <p:ph type="title"/>
          </p:nvPr>
        </p:nvSpPr>
        <p:spPr>
          <a:xfrm>
            <a:off x="228600" y="338328"/>
            <a:ext cx="8686800" cy="722376"/>
          </a:xfrm>
        </p:spPr>
        <p:txBody>
          <a:bodyPr vert="horz" lIns="91440" tIns="45720" rIns="91440" bIns="45720" rtlCol="0" anchor="ctr">
            <a:normAutofit/>
          </a:bodyPr>
          <a:lstStyle/>
          <a:p>
            <a:pPr algn="ctr"/>
            <a:r>
              <a:rPr lang="en-US" sz="3200" b="1" kern="1200" dirty="0">
                <a:solidFill>
                  <a:schemeClr val="tx2">
                    <a:lumMod val="75000"/>
                  </a:schemeClr>
                </a:solidFill>
                <a:latin typeface="Arial" panose="020B0604020202020204" pitchFamily="34" charset="0"/>
                <a:ea typeface="+mj-ea"/>
                <a:cs typeface="Arial" panose="020B0604020202020204" pitchFamily="34" charset="0"/>
              </a:rPr>
              <a:t>STAC Unit - Preschool News</a:t>
            </a:r>
          </a:p>
        </p:txBody>
      </p:sp>
      <p:sp>
        <p:nvSpPr>
          <p:cNvPr id="3" name="TextBox 2">
            <a:extLst>
              <a:ext uri="{FF2B5EF4-FFF2-40B4-BE49-F238E27FC236}">
                <a16:creationId xmlns:a16="http://schemas.microsoft.com/office/drawing/2014/main" id="{1C006F9D-7592-6964-FAC0-822E251EF999}"/>
              </a:ext>
            </a:extLst>
          </p:cNvPr>
          <p:cNvSpPr txBox="1"/>
          <p:nvPr/>
        </p:nvSpPr>
        <p:spPr>
          <a:xfrm>
            <a:off x="4953000" y="1197864"/>
            <a:ext cx="3929659" cy="3607308"/>
          </a:xfrm>
          <a:prstGeom prst="rect">
            <a:avLst/>
          </a:prstGeom>
        </p:spPr>
        <p:txBody>
          <a:bodyPr vert="horz" lIns="91440" tIns="45720" rIns="91440" bIns="45720" rtlCol="0">
            <a:normAutofit fontScale="92500" lnSpcReduction="20000"/>
          </a:bodyPr>
          <a:lstStyle/>
          <a:p>
            <a:pPr marL="342900" indent="-342900">
              <a:lnSpc>
                <a:spcPct val="90000"/>
              </a:lnSpc>
              <a:spcBef>
                <a:spcPct val="20000"/>
              </a:spcBef>
              <a:buClr>
                <a:schemeClr val="accent1">
                  <a:lumMod val="50000"/>
                </a:schemeClr>
              </a:buClr>
              <a:buSzPct val="75000"/>
              <a:buFont typeface="Wingdings" panose="05000000000000000000" pitchFamily="2" charset="2"/>
              <a:buChar char="§"/>
            </a:pPr>
            <a:r>
              <a:rPr lang="en-US" sz="1900" dirty="0">
                <a:latin typeface="Arial" panose="020B0604020202020204" pitchFamily="34" charset="0"/>
                <a:ea typeface="+mn-ea"/>
                <a:cs typeface="Arial" panose="020B0604020202020204" pitchFamily="34" charset="0"/>
              </a:rPr>
              <a:t>STAC Unit routinely posts updates to the STAC website.  Postings are listed on the main page under the “Latest News” section.  Each post is dated with the most recent post at the top and an archive is available.</a:t>
            </a:r>
          </a:p>
          <a:p>
            <a:pPr marL="342900" indent="-342900">
              <a:lnSpc>
                <a:spcPct val="90000"/>
              </a:lnSpc>
              <a:spcBef>
                <a:spcPct val="20000"/>
              </a:spcBef>
              <a:buClr>
                <a:schemeClr val="accent1">
                  <a:lumMod val="50000"/>
                </a:schemeClr>
              </a:buClr>
              <a:buSzPct val="75000"/>
              <a:buFont typeface="Wingdings" panose="05000000000000000000" pitchFamily="2" charset="2"/>
              <a:buChar char="§"/>
            </a:pPr>
            <a:endParaRPr lang="en-US" sz="1900" dirty="0">
              <a:latin typeface="Arial" panose="020B0604020202020204" pitchFamily="34" charset="0"/>
              <a:ea typeface="+mn-ea"/>
              <a:cs typeface="Arial" panose="020B0604020202020204" pitchFamily="34" charset="0"/>
            </a:endParaRPr>
          </a:p>
          <a:p>
            <a:pPr marL="342900" indent="-342900">
              <a:lnSpc>
                <a:spcPct val="90000"/>
              </a:lnSpc>
              <a:spcBef>
                <a:spcPct val="20000"/>
              </a:spcBef>
              <a:buClr>
                <a:schemeClr val="accent1">
                  <a:lumMod val="50000"/>
                </a:schemeClr>
              </a:buClr>
              <a:buSzPct val="75000"/>
              <a:buFont typeface="Wingdings" panose="05000000000000000000" pitchFamily="2" charset="2"/>
              <a:buChar char="§"/>
            </a:pPr>
            <a:r>
              <a:rPr lang="en-US" sz="1900" dirty="0">
                <a:latin typeface="Arial" panose="020B0604020202020204" pitchFamily="34" charset="0"/>
                <a:ea typeface="+mn-ea"/>
                <a:cs typeface="Arial" panose="020B0604020202020204" pitchFamily="34" charset="0"/>
              </a:rPr>
              <a:t>In addition, each preschool posting is forwarded to recipients of the STACPRE LISTSERV distribution list.</a:t>
            </a:r>
          </a:p>
          <a:p>
            <a:pPr marL="342900" indent="-342900">
              <a:lnSpc>
                <a:spcPct val="90000"/>
              </a:lnSpc>
              <a:spcBef>
                <a:spcPct val="20000"/>
              </a:spcBef>
              <a:buClr>
                <a:schemeClr val="accent1">
                  <a:lumMod val="50000"/>
                </a:schemeClr>
              </a:buClr>
              <a:buSzPct val="75000"/>
              <a:buFont typeface="Wingdings" panose="05000000000000000000" pitchFamily="2" charset="2"/>
              <a:buChar char="§"/>
            </a:pPr>
            <a:endParaRPr lang="en-US" sz="1900" dirty="0">
              <a:latin typeface="Arial" panose="020B0604020202020204" pitchFamily="34" charset="0"/>
              <a:ea typeface="+mn-ea"/>
              <a:cs typeface="Arial" panose="020B0604020202020204" pitchFamily="34" charset="0"/>
            </a:endParaRPr>
          </a:p>
          <a:p>
            <a:pPr marL="342900" indent="-342900">
              <a:lnSpc>
                <a:spcPct val="90000"/>
              </a:lnSpc>
              <a:spcBef>
                <a:spcPct val="20000"/>
              </a:spcBef>
              <a:buClr>
                <a:schemeClr val="accent1">
                  <a:lumMod val="50000"/>
                </a:schemeClr>
              </a:buClr>
              <a:buSzPct val="75000"/>
              <a:buFont typeface="Wingdings" panose="05000000000000000000" pitchFamily="2" charset="2"/>
              <a:buChar char="§"/>
            </a:pPr>
            <a:r>
              <a:rPr lang="en-US" sz="1900" dirty="0">
                <a:latin typeface="Arial" panose="020B0604020202020204" pitchFamily="34" charset="0"/>
                <a:ea typeface="+mn-ea"/>
                <a:cs typeface="Arial" panose="020B0604020202020204" pitchFamily="34" charset="0"/>
              </a:rPr>
              <a:t>Every individual that works on Preschool for a municipality should subscribe to the STACPRE LISTSERV.</a:t>
            </a:r>
          </a:p>
          <a:p>
            <a:pPr>
              <a:lnSpc>
                <a:spcPct val="90000"/>
              </a:lnSpc>
              <a:spcBef>
                <a:spcPct val="20000"/>
              </a:spcBef>
              <a:buFont typeface="Arial" panose="020B0604020202020204" pitchFamily="34" charset="0"/>
            </a:pPr>
            <a:endParaRPr lang="en-US" sz="1300" dirty="0">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16921E9B-D09F-C9A6-238C-8B36BFDA5C36}"/>
              </a:ext>
            </a:extLst>
          </p:cNvPr>
          <p:cNvPicPr>
            <a:picLocks noChangeAspect="1"/>
          </p:cNvPicPr>
          <p:nvPr/>
        </p:nvPicPr>
        <p:blipFill>
          <a:blip r:embed="rId2"/>
          <a:stretch>
            <a:fillRect/>
          </a:stretch>
        </p:blipFill>
        <p:spPr>
          <a:xfrm>
            <a:off x="261341" y="1060704"/>
            <a:ext cx="4310659" cy="3744468"/>
          </a:xfrm>
          <a:prstGeom prst="rect">
            <a:avLst/>
          </a:prstGeom>
          <a:effectLst>
            <a:outerShdw blurRad="63500" sx="102000" sy="102000" algn="ctr" rotWithShape="0">
              <a:prstClr val="black">
                <a:alpha val="40000"/>
              </a:prstClr>
            </a:outerShdw>
          </a:effectLst>
        </p:spPr>
      </p:pic>
      <p:sp>
        <p:nvSpPr>
          <p:cNvPr id="9" name="Arrow: Right 8">
            <a:extLst>
              <a:ext uri="{FF2B5EF4-FFF2-40B4-BE49-F238E27FC236}">
                <a16:creationId xmlns:a16="http://schemas.microsoft.com/office/drawing/2014/main" id="{E5B8FF88-DDD3-6EAC-7907-2B88383FE6E6}"/>
              </a:ext>
            </a:extLst>
          </p:cNvPr>
          <p:cNvSpPr/>
          <p:nvPr/>
        </p:nvSpPr>
        <p:spPr bwMode="auto">
          <a:xfrm rot="8761853">
            <a:off x="2918338" y="2445655"/>
            <a:ext cx="2472658" cy="409835"/>
          </a:xfrm>
          <a:prstGeom prst="rightArrow">
            <a:avLst/>
          </a:prstGeom>
          <a:solidFill>
            <a:schemeClr val="accent1"/>
          </a:solidFill>
          <a:ln w="9525">
            <a:solidFill>
              <a:schemeClr val="tx1"/>
            </a:solidFill>
            <a:round/>
            <a:headEnd/>
            <a:tailEnd/>
          </a:ln>
          <a:effectLst/>
        </p:spPr>
        <p:txBody>
          <a:bodyPr wrap="square" rtlCol="0" anchor="ctr">
            <a:spAutoFit/>
          </a:bodyPr>
          <a:lstStyle/>
          <a:p>
            <a:pPr algn="ctr" eaLnBrk="0" hangingPunct="0"/>
            <a:endParaRPr lang="en-US" sz="100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190764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77CF-BE70-859B-F314-E362FF7A1045}"/>
              </a:ext>
            </a:extLst>
          </p:cNvPr>
          <p:cNvSpPr>
            <a:spLocks noGrp="1"/>
          </p:cNvSpPr>
          <p:nvPr>
            <p:ph type="title"/>
          </p:nvPr>
        </p:nvSpPr>
        <p:spPr/>
        <p:txBody>
          <a:bodyPr>
            <a:normAutofit/>
          </a:bodyPr>
          <a:lstStyle/>
          <a:p>
            <a:r>
              <a:rPr kumimoji="0" lang="en-US" sz="32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j-ea"/>
                <a:cs typeface="Arial" panose="020B0604020202020204" pitchFamily="34" charset="0"/>
              </a:rPr>
              <a:t>Subscribe to the STAC LISTSERV</a:t>
            </a:r>
            <a:endParaRPr lang="en-US" sz="3200" dirty="0">
              <a:solidFill>
                <a:schemeClr val="tx2">
                  <a:lumMod val="75000"/>
                </a:schemeClr>
              </a:solidFill>
            </a:endParaRPr>
          </a:p>
        </p:txBody>
      </p:sp>
      <p:sp>
        <p:nvSpPr>
          <p:cNvPr id="4" name="Content Placeholder 3">
            <a:extLst>
              <a:ext uri="{FF2B5EF4-FFF2-40B4-BE49-F238E27FC236}">
                <a16:creationId xmlns:a16="http://schemas.microsoft.com/office/drawing/2014/main" id="{2A6389A6-C5C0-9807-3F82-E556E3E94DAC}"/>
              </a:ext>
            </a:extLst>
          </p:cNvPr>
          <p:cNvSpPr>
            <a:spLocks noGrp="1"/>
          </p:cNvSpPr>
          <p:nvPr>
            <p:ph sz="half" idx="13"/>
          </p:nvPr>
        </p:nvSpPr>
        <p:spPr/>
        <p:txBody>
          <a:bodyPr>
            <a:normAutofit fontScale="92500" lnSpcReduction="10000"/>
          </a:bodyPr>
          <a:lstStyle/>
          <a:p>
            <a:pPr marL="0" marR="0" lvl="0" indent="0" algn="l" defTabSz="914400" rtl="0" eaLnBrk="1" fontAlgn="auto" latinLnBrk="0" hangingPunct="1">
              <a:lnSpc>
                <a:spcPct val="100000"/>
              </a:lnSpc>
              <a:spcBef>
                <a:spcPts val="400"/>
              </a:spcBef>
              <a:spcAft>
                <a:spcPts val="500"/>
              </a:spcAft>
              <a:buClrTx/>
              <a:buSzTx/>
              <a:buFont typeface="Arial" panose="020B0604020202020204" pitchFamily="34" charset="0"/>
              <a:buNone/>
              <a:tabLst/>
              <a:defRPr/>
            </a:pP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Register to Receive Information from the STAC and Medicaid Unit</a:t>
            </a:r>
          </a:p>
          <a:p>
            <a:pPr marL="0" marR="0" lvl="0" indent="0" algn="l" defTabSz="914400" rtl="0" eaLnBrk="1" fontAlgn="auto" latinLnBrk="0" hangingPunct="1">
              <a:lnSpc>
                <a:spcPct val="100000"/>
              </a:lnSpc>
              <a:spcBef>
                <a:spcPts val="400"/>
              </a:spcBef>
              <a:spcAft>
                <a:spcPts val="50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can receive notification by electronic mail of the latest memoranda and other updates by subscribing to one or more of our LISTSERVs:</a:t>
            </a:r>
          </a:p>
          <a:p>
            <a:pPr marL="230188" marR="0" lvl="1" indent="-222250" algn="l" defTabSz="914400" rtl="0" eaLnBrk="1" fontAlgn="auto" latinLnBrk="0" hangingPunct="1">
              <a:lnSpc>
                <a:spcPct val="90000"/>
              </a:lnSpc>
              <a:spcBef>
                <a:spcPts val="400"/>
              </a:spcBef>
              <a:spcAft>
                <a:spcPts val="300"/>
              </a:spcAft>
              <a:buClrTx/>
              <a:buSzTx/>
              <a:buFont typeface="Arial" panose="020B0604020202020204" pitchFamily="34" charset="0"/>
              <a:buChar char="–"/>
              <a:tabLst>
                <a:tab pos="1828800" algn="l"/>
              </a:tabLst>
              <a:defRPr/>
            </a:pPr>
            <a:r>
              <a:rPr kumimoji="0" lang="en-US" sz="1500" b="1"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Preschool</a:t>
            </a: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(ages 3-5)</a:t>
            </a:r>
            <a:b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https://www.oms.nysed.gov/stac/listserv/</a:t>
            </a:r>
            <a:b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b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listserv_preschool_registration.html</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30188" marR="0" lvl="1" indent="-222250" algn="l" defTabSz="914400" rtl="0" eaLnBrk="1" fontAlgn="auto" latinLnBrk="0" hangingPunct="1">
              <a:lnSpc>
                <a:spcPct val="90000"/>
              </a:lnSpc>
              <a:spcBef>
                <a:spcPts val="400"/>
              </a:spcBef>
              <a:spcAft>
                <a:spcPts val="300"/>
              </a:spcAft>
              <a:buClrTx/>
              <a:buSzTx/>
              <a:buFont typeface="Arial" panose="020B0604020202020204" pitchFamily="34" charset="0"/>
              <a:buChar char="–"/>
              <a:tabLst>
                <a:tab pos="1828800" algn="l"/>
              </a:tabLst>
              <a:defRPr/>
            </a:pPr>
            <a:r>
              <a:rPr lang="en-US" sz="1300" cap="all" dirty="0">
                <a:solidFill>
                  <a:prstClr val="black"/>
                </a:solidFill>
              </a:rPr>
              <a:t>SCHOOL-AGE</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a:t>
            </a:r>
            <a:r>
              <a:rPr lang="en-US" sz="1000" dirty="0">
                <a:solidFill>
                  <a:prstClr val="black"/>
                </a:solidFill>
              </a:rPr>
              <a:t>(ages 5-21)</a:t>
            </a:r>
            <a:br>
              <a:rPr lang="en-US" sz="1000" dirty="0">
                <a:solidFill>
                  <a:prstClr val="black"/>
                </a:solidFill>
              </a:rPr>
            </a:b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hlinkClick r:id="rId3"/>
              </a:rPr>
              <a:t>https://www.oms.nysed.gov/stac/listserv/</a:t>
            </a:r>
            <a:b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hlinkClick r:id="rId3"/>
              </a:rPr>
            </a:b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hlinkClick r:id="rId3"/>
              </a:rPr>
              <a:t>listserv_schoolage_registration.html</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230188" marR="0" lvl="1" indent="-222250" algn="l" defTabSz="914400" rtl="0" eaLnBrk="1" fontAlgn="auto" latinLnBrk="0" hangingPunct="1">
              <a:lnSpc>
                <a:spcPct val="90000"/>
              </a:lnSpc>
              <a:spcBef>
                <a:spcPts val="400"/>
              </a:spcBef>
              <a:spcAft>
                <a:spcPts val="300"/>
              </a:spcAft>
              <a:buClrTx/>
              <a:buSzTx/>
              <a:buFont typeface="Arial" panose="020B0604020202020204" pitchFamily="34" charset="0"/>
              <a:buChar char="–"/>
              <a:tabLst>
                <a:tab pos="1828800" algn="l"/>
              </a:tabLst>
              <a:defRPr/>
            </a:pPr>
            <a:r>
              <a:rPr kumimoji="0" lang="en-US" sz="13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Provider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(SED-Approved Education Providers)</a:t>
            </a:r>
            <a:b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https://www.oms.nysed.gov/stac/listserv/</a:t>
            </a:r>
            <a:b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b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listserv_provider_registration.html</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30188" marR="0" lvl="1" indent="-222250" algn="l" defTabSz="914400" rtl="0" eaLnBrk="1" fontAlgn="auto" latinLnBrk="0" hangingPunct="1">
              <a:lnSpc>
                <a:spcPct val="90000"/>
              </a:lnSpc>
              <a:spcBef>
                <a:spcPts val="400"/>
              </a:spcBef>
              <a:spcAft>
                <a:spcPts val="300"/>
              </a:spcAft>
              <a:buClrTx/>
              <a:buSzTx/>
              <a:buFont typeface="Arial" panose="020B0604020202020204" pitchFamily="34" charset="0"/>
              <a:buChar char="–"/>
              <a:tabLst>
                <a:tab pos="1828800" algn="l"/>
              </a:tabLst>
              <a:defRPr/>
            </a:pPr>
            <a:r>
              <a:rPr kumimoji="0" lang="en-US" sz="13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Medicaid in Education</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(P/SSHSP)</a:t>
            </a:r>
            <a:b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https://www.oms.nysed.gov/medicaid/listserv_registration.html</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endParaRPr lang="en-US" dirty="0"/>
          </a:p>
        </p:txBody>
      </p:sp>
      <p:sp>
        <p:nvSpPr>
          <p:cNvPr id="3" name="Content Placeholder 2">
            <a:extLst>
              <a:ext uri="{FF2B5EF4-FFF2-40B4-BE49-F238E27FC236}">
                <a16:creationId xmlns:a16="http://schemas.microsoft.com/office/drawing/2014/main" id="{E3C995DE-9921-4CFD-C272-A1359E7C8F76}"/>
              </a:ext>
            </a:extLst>
          </p:cNvPr>
          <p:cNvSpPr>
            <a:spLocks noGrp="1"/>
          </p:cNvSpPr>
          <p:nvPr>
            <p:ph sz="half" idx="2"/>
          </p:nvPr>
        </p:nvSpPr>
        <p:spPr/>
        <p:txBody>
          <a:bodyPr>
            <a:normAutofit fontScale="850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Subscribe to the Preschool ListServ:</a:t>
            </a:r>
          </a:p>
          <a:p>
            <a:pPr marL="231775" marR="0" lvl="0" indent="-231775" algn="l" defTabSz="914400" rtl="0" eaLnBrk="1" fontAlgn="auto" latinLnBrk="0" hangingPunct="1">
              <a:lnSpc>
                <a:spcPct val="100000"/>
              </a:lnSpc>
              <a:spcBef>
                <a:spcPts val="4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begin a subscription, please send an e-mail message to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LISTSERV@LISTSERV.NYSED.GOV</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31775" marR="0" lvl="0" indent="-231775" algn="l" defTabSz="914400" rtl="0" eaLnBrk="1" fontAlgn="auto" latinLnBrk="0" hangingPunct="1">
              <a:lnSpc>
                <a:spcPct val="100000"/>
              </a:lnSpc>
              <a:spcBef>
                <a:spcPts val="4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body</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the message must read:</a:t>
            </a:r>
            <a:b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SUBSCRIBE STACPRE firstname lastname</a:t>
            </a:r>
          </a:p>
          <a:p>
            <a:pPr marL="231775" marR="0" lvl="0" indent="-231775" algn="l" defTabSz="914400" rtl="0" eaLnBrk="1" fontAlgn="auto" latinLnBrk="0" hangingPunct="1">
              <a:lnSpc>
                <a:spcPct val="100000"/>
              </a:lnSpc>
              <a:spcBef>
                <a:spcPts val="4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will receive a welcome message when you subscribe. Please save this message for future reference, especially if this is the first time you are subscribing to an electronic mailing list.</a:t>
            </a:r>
          </a:p>
          <a:p>
            <a:pPr marL="231775" marR="0" lvl="0" indent="-231775" algn="l" defTabSz="914400" rtl="0" eaLnBrk="1" fontAlgn="auto" latinLnBrk="0" hangingPunct="1">
              <a:lnSpc>
                <a:spcPct val="100000"/>
              </a:lnSpc>
              <a:spcBef>
                <a:spcPts val="400"/>
              </a:spcBef>
              <a:spcAft>
                <a:spcPts val="5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Many Spam Filters and Virus software may block messages from LISTSERVs. Once you have subscribed, please notify your technical support staff that these notices with attachments will be coming from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STACPRE@LISTSERV.NYSED.GOV</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Unsubscribe:</a:t>
            </a:r>
          </a:p>
          <a:p>
            <a:pPr marL="231775" marR="0" lvl="0" indent="-231775" algn="l" defTabSz="914400" rtl="0" eaLnBrk="1" fontAlgn="auto" latinLnBrk="0" hangingPunct="1">
              <a:lnSpc>
                <a:spcPct val="100000"/>
              </a:lnSpc>
              <a:spcBef>
                <a:spcPts val="4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at any time you want to stop receiving announcements, you may be removed from the list by sending the following command to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LISTSERV@LISTSERV.NYSED.GOV</a:t>
            </a: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31775" marR="0" lvl="0" indent="-231775" algn="l" defTabSz="914400" rtl="0" eaLnBrk="1" fontAlgn="auto" latinLnBrk="0" hangingPunct="1">
              <a:lnSpc>
                <a:spcPct val="100000"/>
              </a:lnSpc>
              <a:spcBef>
                <a:spcPts val="4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body</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the message must read:</a:t>
            </a:r>
            <a:b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SIGNOFF STACPRE GLOBAL</a:t>
            </a: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Tree>
    <p:extLst>
      <p:ext uri="{BB962C8B-B14F-4D97-AF65-F5344CB8AC3E}">
        <p14:creationId xmlns:p14="http://schemas.microsoft.com/office/powerpoint/2010/main" val="612272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59473-290C-B6CC-26B0-E6CAB280EA7A}"/>
              </a:ext>
            </a:extLst>
          </p:cNvPr>
          <p:cNvSpPr>
            <a:spLocks noGrp="1"/>
          </p:cNvSpPr>
          <p:nvPr>
            <p:ph type="title"/>
          </p:nvPr>
        </p:nvSpPr>
        <p:spPr>
          <a:xfrm>
            <a:off x="228600" y="338328"/>
            <a:ext cx="8686800" cy="722376"/>
          </a:xfrm>
        </p:spPr>
        <p:txBody>
          <a:bodyPr vert="horz" lIns="91440" tIns="45720" rIns="91440" bIns="45720" rtlCol="0" anchor="ctr">
            <a:normAutofit/>
          </a:bodyPr>
          <a:lstStyle/>
          <a:p>
            <a:pPr>
              <a:lnSpc>
                <a:spcPct val="90000"/>
              </a:lnSpc>
            </a:pPr>
            <a:r>
              <a:rPr lang="en-US" sz="2400" b="1" kern="1200" dirty="0">
                <a:latin typeface="Arial" panose="020B0604020202020204" pitchFamily="34" charset="0"/>
                <a:ea typeface="+mj-ea"/>
                <a:cs typeface="Arial" panose="020B0604020202020204" pitchFamily="34" charset="0"/>
              </a:rPr>
              <a:t>STACPRE Listserv: Preschool AVL Available for Claiming </a:t>
            </a:r>
          </a:p>
        </p:txBody>
      </p:sp>
      <p:pic>
        <p:nvPicPr>
          <p:cNvPr id="5" name="Picture 4" descr="Graphical user interface, text, application, email&#10;&#10;Description automatically generated">
            <a:extLst>
              <a:ext uri="{FF2B5EF4-FFF2-40B4-BE49-F238E27FC236}">
                <a16:creationId xmlns:a16="http://schemas.microsoft.com/office/drawing/2014/main" id="{3CBB3FBD-939B-1674-4490-1CF45FEB604E}"/>
              </a:ext>
            </a:extLst>
          </p:cNvPr>
          <p:cNvPicPr>
            <a:picLocks noChangeAspect="1"/>
          </p:cNvPicPr>
          <p:nvPr/>
        </p:nvPicPr>
        <p:blipFill>
          <a:blip r:embed="rId2"/>
          <a:stretch>
            <a:fillRect/>
          </a:stretch>
        </p:blipFill>
        <p:spPr>
          <a:xfrm>
            <a:off x="381000" y="1060704"/>
            <a:ext cx="4133851" cy="3744468"/>
          </a:xfrm>
          <a:prstGeom prst="rect">
            <a:avLst/>
          </a:prstGeom>
          <a:noFill/>
          <a:effectLst>
            <a:outerShdw blurRad="63500" sx="102000" sy="102000" algn="ctr" rotWithShape="0">
              <a:prstClr val="black">
                <a:alpha val="40000"/>
              </a:prstClr>
            </a:outerShdw>
          </a:effectLst>
        </p:spPr>
      </p:pic>
      <p:sp>
        <p:nvSpPr>
          <p:cNvPr id="3" name="TextBox 2">
            <a:extLst>
              <a:ext uri="{FF2B5EF4-FFF2-40B4-BE49-F238E27FC236}">
                <a16:creationId xmlns:a16="http://schemas.microsoft.com/office/drawing/2014/main" id="{1C006F9D-7592-6964-FAC0-822E251EF999}"/>
              </a:ext>
            </a:extLst>
          </p:cNvPr>
          <p:cNvSpPr txBox="1"/>
          <p:nvPr/>
        </p:nvSpPr>
        <p:spPr>
          <a:xfrm>
            <a:off x="4629150" y="1197864"/>
            <a:ext cx="4288536" cy="3392424"/>
          </a:xfrm>
          <a:prstGeom prst="rect">
            <a:avLst/>
          </a:prstGeom>
        </p:spPr>
        <p:txBody>
          <a:bodyPr vert="horz" lIns="91440" tIns="45720" rIns="91440" bIns="45720" rtlCol="0">
            <a:normAutofit lnSpcReduction="10000"/>
          </a:bodyPr>
          <a:lstStyle/>
          <a:p>
            <a:pPr>
              <a:lnSpc>
                <a:spcPct val="90000"/>
              </a:lnSpc>
              <a:spcBef>
                <a:spcPct val="20000"/>
              </a:spcBef>
              <a:buFont typeface="Arial" panose="020B0604020202020204" pitchFamily="34" charset="0"/>
            </a:pPr>
            <a:r>
              <a:rPr lang="en-US" sz="2000" dirty="0">
                <a:latin typeface="Arial" panose="020B0604020202020204" pitchFamily="34" charset="0"/>
                <a:ea typeface="+mn-ea"/>
                <a:cs typeface="Arial" panose="020B0604020202020204" pitchFamily="34" charset="0"/>
              </a:rPr>
              <a:t>This type of message advises:</a:t>
            </a:r>
          </a:p>
          <a:p>
            <a:pPr marL="285750" indent="-285750">
              <a:lnSpc>
                <a:spcPct val="90000"/>
              </a:lnSpc>
              <a:spcBef>
                <a:spcPct val="20000"/>
              </a:spcBef>
              <a:buClr>
                <a:schemeClr val="accent1">
                  <a:lumMod val="50000"/>
                </a:schemeClr>
              </a:buClr>
              <a:buSzPct val="75000"/>
              <a:buFont typeface="Wingdings" panose="05000000000000000000" pitchFamily="2" charset="2"/>
              <a:buChar char="§"/>
            </a:pPr>
            <a:r>
              <a:rPr lang="en-US" sz="2000" dirty="0">
                <a:latin typeface="Arial" panose="020B0604020202020204" pitchFamily="34" charset="0"/>
                <a:ea typeface="+mn-ea"/>
                <a:cs typeface="Arial" panose="020B0604020202020204" pitchFamily="34" charset="0"/>
              </a:rPr>
              <a:t>A list of each AVL available for claiming.</a:t>
            </a:r>
          </a:p>
          <a:p>
            <a:pPr marL="285750" indent="-285750">
              <a:lnSpc>
                <a:spcPct val="90000"/>
              </a:lnSpc>
              <a:spcBef>
                <a:spcPct val="20000"/>
              </a:spcBef>
              <a:buClr>
                <a:schemeClr val="accent1">
                  <a:lumMod val="50000"/>
                </a:schemeClr>
              </a:buClr>
              <a:buSzPct val="75000"/>
              <a:buFont typeface="Wingdings" panose="05000000000000000000" pitchFamily="2" charset="2"/>
              <a:buChar char="§"/>
            </a:pPr>
            <a:r>
              <a:rPr lang="en-US" sz="2000" dirty="0">
                <a:latin typeface="Arial" panose="020B0604020202020204" pitchFamily="34" charset="0"/>
                <a:ea typeface="+mn-ea"/>
                <a:cs typeface="Arial" panose="020B0604020202020204" pitchFamily="34" charset="0"/>
              </a:rPr>
              <a:t>Due date back to STAC.</a:t>
            </a:r>
          </a:p>
          <a:p>
            <a:pPr marL="285750" indent="-285750">
              <a:lnSpc>
                <a:spcPct val="90000"/>
              </a:lnSpc>
              <a:spcBef>
                <a:spcPct val="20000"/>
              </a:spcBef>
              <a:buClr>
                <a:schemeClr val="accent1">
                  <a:lumMod val="50000"/>
                </a:schemeClr>
              </a:buClr>
              <a:buSzPct val="75000"/>
              <a:buFont typeface="Wingdings" panose="05000000000000000000" pitchFamily="2" charset="2"/>
              <a:buChar char="§"/>
            </a:pPr>
            <a:r>
              <a:rPr lang="en-US" sz="2000" dirty="0">
                <a:latin typeface="Arial" panose="020B0604020202020204" pitchFamily="34" charset="0"/>
                <a:ea typeface="+mn-ea"/>
                <a:cs typeface="Arial" panose="020B0604020202020204" pitchFamily="34" charset="0"/>
              </a:rPr>
              <a:t>Information memo.</a:t>
            </a:r>
          </a:p>
          <a:p>
            <a:pPr marL="285750" indent="-285750">
              <a:lnSpc>
                <a:spcPct val="90000"/>
              </a:lnSpc>
              <a:spcBef>
                <a:spcPct val="20000"/>
              </a:spcBef>
              <a:buClr>
                <a:schemeClr val="accent1">
                  <a:lumMod val="50000"/>
                </a:schemeClr>
              </a:buClr>
              <a:buSzPct val="75000"/>
              <a:buFont typeface="Wingdings" panose="05000000000000000000" pitchFamily="2" charset="2"/>
              <a:buChar char="§"/>
            </a:pPr>
            <a:r>
              <a:rPr lang="en-US" sz="2000" dirty="0">
                <a:latin typeface="Arial" panose="020B0604020202020204" pitchFamily="34" charset="0"/>
                <a:ea typeface="+mn-ea"/>
                <a:cs typeface="Arial" panose="020B0604020202020204" pitchFamily="34" charset="0"/>
              </a:rPr>
              <a:t>Link to the Instructional Guides posted on the STAC webpage.</a:t>
            </a:r>
          </a:p>
          <a:p>
            <a:pPr marL="285750" indent="-285750">
              <a:lnSpc>
                <a:spcPct val="90000"/>
              </a:lnSpc>
              <a:spcBef>
                <a:spcPct val="20000"/>
              </a:spcBef>
              <a:buClr>
                <a:schemeClr val="accent1">
                  <a:lumMod val="50000"/>
                </a:schemeClr>
              </a:buClr>
              <a:buSzPct val="75000"/>
              <a:buFont typeface="Wingdings" panose="05000000000000000000" pitchFamily="2" charset="2"/>
              <a:buChar char="§"/>
            </a:pPr>
            <a:r>
              <a:rPr lang="en-US" sz="2000" dirty="0">
                <a:latin typeface="Arial" panose="020B0604020202020204" pitchFamily="34" charset="0"/>
                <a:ea typeface="+mn-ea"/>
                <a:cs typeface="Arial" panose="020B0604020202020204" pitchFamily="34" charset="0"/>
              </a:rPr>
              <a:t>(For FTP verification users only)</a:t>
            </a:r>
          </a:p>
          <a:p>
            <a:pPr marL="800100" lvl="1" indent="-342900">
              <a:lnSpc>
                <a:spcPct val="90000"/>
              </a:lnSpc>
              <a:spcBef>
                <a:spcPct val="20000"/>
              </a:spcBef>
              <a:buClr>
                <a:schemeClr val="accent1">
                  <a:lumMod val="50000"/>
                </a:schemeClr>
              </a:buClr>
              <a:buSzPct val="50000"/>
              <a:buFont typeface="Wingdings" panose="05000000000000000000" pitchFamily="2" charset="2"/>
              <a:buChar char="q"/>
            </a:pPr>
            <a:r>
              <a:rPr lang="en-US" sz="2000" dirty="0">
                <a:latin typeface="Arial" panose="020B0604020202020204" pitchFamily="34" charset="0"/>
                <a:ea typeface="+mn-ea"/>
                <a:cs typeface="Arial" panose="020B0604020202020204" pitchFamily="34" charset="0"/>
              </a:rPr>
              <a:t>The name of AVL text file uploaded to a county’s SED FTM outbasket.</a:t>
            </a:r>
          </a:p>
          <a:p>
            <a:pPr marL="285750" indent="-285750">
              <a:lnSpc>
                <a:spcPct val="90000"/>
              </a:lnSpc>
              <a:spcBef>
                <a:spcPct val="20000"/>
              </a:spcBef>
              <a:buFont typeface="Arial" panose="020B0604020202020204" pitchFamily="34" charset="0"/>
              <a:buChar char="•"/>
            </a:pPr>
            <a:endParaRPr lang="en-US" sz="18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28271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59473-290C-B6CC-26B0-E6CAB280EA7A}"/>
              </a:ext>
            </a:extLst>
          </p:cNvPr>
          <p:cNvSpPr>
            <a:spLocks noGrp="1"/>
          </p:cNvSpPr>
          <p:nvPr>
            <p:ph type="title"/>
          </p:nvPr>
        </p:nvSpPr>
        <p:spPr>
          <a:xfrm>
            <a:off x="228600" y="338328"/>
            <a:ext cx="8686800" cy="722376"/>
          </a:xfrm>
        </p:spPr>
        <p:txBody>
          <a:bodyPr vert="horz" lIns="91440" tIns="45720" rIns="91440" bIns="45720" rtlCol="0" anchor="ctr">
            <a:normAutofit/>
          </a:bodyPr>
          <a:lstStyle/>
          <a:p>
            <a:pPr>
              <a:lnSpc>
                <a:spcPct val="90000"/>
              </a:lnSpc>
            </a:pPr>
            <a:r>
              <a:rPr lang="en-US" sz="2200" b="1" kern="1200" dirty="0">
                <a:latin typeface="Arial" panose="020B0604020202020204" pitchFamily="34" charset="0"/>
                <a:ea typeface="+mj-ea"/>
                <a:cs typeface="Arial" panose="020B0604020202020204" pitchFamily="34" charset="0"/>
              </a:rPr>
              <a:t>STACPRE Listserv: Preschool Payments Posted to SED FTM </a:t>
            </a:r>
          </a:p>
        </p:txBody>
      </p:sp>
      <p:pic>
        <p:nvPicPr>
          <p:cNvPr id="6" name="Picture 5">
            <a:extLst>
              <a:ext uri="{FF2B5EF4-FFF2-40B4-BE49-F238E27FC236}">
                <a16:creationId xmlns:a16="http://schemas.microsoft.com/office/drawing/2014/main" id="{133FFF83-EC06-91A4-45AE-A5B115756566}"/>
              </a:ext>
            </a:extLst>
          </p:cNvPr>
          <p:cNvPicPr>
            <a:picLocks noChangeAspect="1"/>
          </p:cNvPicPr>
          <p:nvPr/>
        </p:nvPicPr>
        <p:blipFill>
          <a:blip r:embed="rId2"/>
          <a:stretch>
            <a:fillRect/>
          </a:stretch>
        </p:blipFill>
        <p:spPr>
          <a:xfrm>
            <a:off x="228600" y="1661122"/>
            <a:ext cx="4288536" cy="2465908"/>
          </a:xfrm>
          <a:prstGeom prst="rect">
            <a:avLst/>
          </a:prstGeom>
          <a:noFill/>
          <a:effectLst>
            <a:outerShdw blurRad="63500" sx="102000" sy="102000" algn="ctr" rotWithShape="0">
              <a:prstClr val="black">
                <a:alpha val="40000"/>
              </a:prstClr>
            </a:outerShdw>
          </a:effectLst>
        </p:spPr>
      </p:pic>
      <p:sp>
        <p:nvSpPr>
          <p:cNvPr id="3" name="TextBox 2">
            <a:extLst>
              <a:ext uri="{FF2B5EF4-FFF2-40B4-BE49-F238E27FC236}">
                <a16:creationId xmlns:a16="http://schemas.microsoft.com/office/drawing/2014/main" id="{1C006F9D-7592-6964-FAC0-822E251EF999}"/>
              </a:ext>
            </a:extLst>
          </p:cNvPr>
          <p:cNvSpPr txBox="1"/>
          <p:nvPr/>
        </p:nvSpPr>
        <p:spPr>
          <a:xfrm>
            <a:off x="4629150" y="1197864"/>
            <a:ext cx="4288536" cy="3392424"/>
          </a:xfrm>
          <a:prstGeom prst="rect">
            <a:avLst/>
          </a:prstGeom>
        </p:spPr>
        <p:txBody>
          <a:bodyPr vert="horz" lIns="91440" tIns="45720" rIns="91440" bIns="45720" rtlCol="0">
            <a:normAutofit/>
          </a:bodyPr>
          <a:lstStyle/>
          <a:p>
            <a:pPr>
              <a:lnSpc>
                <a:spcPct val="90000"/>
              </a:lnSpc>
              <a:spcBef>
                <a:spcPct val="20000"/>
              </a:spcBef>
              <a:buFont typeface="Arial" panose="020B0604020202020204" pitchFamily="34" charset="0"/>
            </a:pPr>
            <a:r>
              <a:rPr lang="en-US" sz="2000" dirty="0">
                <a:latin typeface="Arial" panose="020B0604020202020204" pitchFamily="34" charset="0"/>
                <a:ea typeface="+mn-ea"/>
                <a:cs typeface="Arial" panose="020B0604020202020204" pitchFamily="34" charset="0"/>
              </a:rPr>
              <a:t>This type of message advises:</a:t>
            </a:r>
          </a:p>
          <a:p>
            <a:pPr marL="342900" indent="-342900">
              <a:lnSpc>
                <a:spcPct val="90000"/>
              </a:lnSpc>
              <a:spcBef>
                <a:spcPct val="20000"/>
              </a:spcBef>
              <a:buClr>
                <a:schemeClr val="accent1">
                  <a:lumMod val="50000"/>
                </a:schemeClr>
              </a:buClr>
              <a:buSzPct val="75000"/>
              <a:buFont typeface="Wingdings" panose="05000000000000000000" pitchFamily="2" charset="2"/>
              <a:buChar char="§"/>
            </a:pPr>
            <a:r>
              <a:rPr lang="en-US" sz="2000" dirty="0">
                <a:latin typeface="Arial" panose="020B0604020202020204" pitchFamily="34" charset="0"/>
                <a:ea typeface="+mn-ea"/>
                <a:cs typeface="Arial" panose="020B0604020202020204" pitchFamily="34" charset="0"/>
              </a:rPr>
              <a:t>Number of Preschool Payment Reports posted to a county’s SED FTM outbasket.</a:t>
            </a:r>
          </a:p>
          <a:p>
            <a:pPr marL="342900" indent="-342900">
              <a:lnSpc>
                <a:spcPct val="90000"/>
              </a:lnSpc>
              <a:spcBef>
                <a:spcPct val="20000"/>
              </a:spcBef>
              <a:buClr>
                <a:schemeClr val="accent1">
                  <a:lumMod val="50000"/>
                </a:schemeClr>
              </a:buClr>
              <a:buSzPct val="75000"/>
              <a:buFont typeface="Wingdings" panose="05000000000000000000" pitchFamily="2" charset="2"/>
              <a:buChar char="§"/>
            </a:pPr>
            <a:r>
              <a:rPr lang="en-US" sz="2000" dirty="0">
                <a:latin typeface="Arial" panose="020B0604020202020204" pitchFamily="34" charset="0"/>
                <a:ea typeface="+mn-ea"/>
                <a:cs typeface="Arial" panose="020B0604020202020204" pitchFamily="34" charset="0"/>
              </a:rPr>
              <a:t>Upload date(s)</a:t>
            </a:r>
          </a:p>
          <a:p>
            <a:pPr marL="342900" indent="-342900">
              <a:lnSpc>
                <a:spcPct val="90000"/>
              </a:lnSpc>
              <a:spcBef>
                <a:spcPct val="20000"/>
              </a:spcBef>
              <a:buClr>
                <a:schemeClr val="accent1">
                  <a:lumMod val="50000"/>
                </a:schemeClr>
              </a:buClr>
              <a:buSzPct val="75000"/>
              <a:buFont typeface="Wingdings" panose="05000000000000000000" pitchFamily="2" charset="2"/>
              <a:buChar char="§"/>
            </a:pPr>
            <a:r>
              <a:rPr lang="en-US" sz="2000" dirty="0">
                <a:latin typeface="Arial" panose="020B0604020202020204" pitchFamily="34" charset="0"/>
                <a:ea typeface="+mn-ea"/>
                <a:cs typeface="Arial" panose="020B0604020202020204" pitchFamily="34" charset="0"/>
              </a:rPr>
              <a:t>Includes a link to the list of Preschool Payment Reports Released to the SED FTM.</a:t>
            </a:r>
          </a:p>
          <a:p>
            <a:pPr marL="800100" lvl="1" indent="-342900">
              <a:lnSpc>
                <a:spcPct val="90000"/>
              </a:lnSpc>
              <a:spcBef>
                <a:spcPct val="20000"/>
              </a:spcBef>
              <a:buClr>
                <a:schemeClr val="accent1">
                  <a:lumMod val="50000"/>
                </a:schemeClr>
              </a:buClr>
              <a:buSzPct val="50000"/>
              <a:buFont typeface="Wingdings" panose="05000000000000000000" pitchFamily="2" charset="2"/>
              <a:buChar char="q"/>
            </a:pPr>
            <a:r>
              <a:rPr lang="en-US" sz="2000" dirty="0">
                <a:latin typeface="Arial" panose="020B0604020202020204" pitchFamily="34" charset="0"/>
                <a:ea typeface="+mn-ea"/>
                <a:cs typeface="Arial" panose="020B0604020202020204" pitchFamily="34" charset="0"/>
              </a:rPr>
              <a:t>Also available under the Preschool AVL page of STAC website.</a:t>
            </a:r>
          </a:p>
        </p:txBody>
      </p:sp>
    </p:spTree>
    <p:extLst>
      <p:ext uri="{BB962C8B-B14F-4D97-AF65-F5344CB8AC3E}">
        <p14:creationId xmlns:p14="http://schemas.microsoft.com/office/powerpoint/2010/main" val="3410977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59473-290C-B6CC-26B0-E6CAB280EA7A}"/>
              </a:ext>
            </a:extLst>
          </p:cNvPr>
          <p:cNvSpPr>
            <a:spLocks noGrp="1"/>
          </p:cNvSpPr>
          <p:nvPr>
            <p:ph type="title"/>
          </p:nvPr>
        </p:nvSpPr>
        <p:spPr>
          <a:xfrm>
            <a:off x="0" y="338328"/>
            <a:ext cx="9144000" cy="722376"/>
          </a:xfrm>
        </p:spPr>
        <p:txBody>
          <a:bodyPr vert="horz" lIns="91440" tIns="45720" rIns="91440" bIns="45720" rtlCol="0" anchor="ctr">
            <a:normAutofit/>
          </a:bodyPr>
          <a:lstStyle/>
          <a:p>
            <a:pPr algn="ctr">
              <a:lnSpc>
                <a:spcPct val="90000"/>
              </a:lnSpc>
            </a:pPr>
            <a:r>
              <a:rPr lang="en-US" sz="2000" b="1" kern="1200" dirty="0">
                <a:latin typeface="Arial" panose="020B0604020202020204" pitchFamily="34" charset="0"/>
                <a:ea typeface="+mj-ea"/>
                <a:cs typeface="Arial" panose="020B0604020202020204" pitchFamily="34" charset="0"/>
              </a:rPr>
              <a:t>Preschool Payment Reports Released to SED FTM in Calendar Year 2023</a:t>
            </a:r>
          </a:p>
        </p:txBody>
      </p:sp>
      <p:pic>
        <p:nvPicPr>
          <p:cNvPr id="8" name="Picture 7" descr="A screenshot of a computer&#10;&#10;Description automatically generated with low confidence">
            <a:extLst>
              <a:ext uri="{FF2B5EF4-FFF2-40B4-BE49-F238E27FC236}">
                <a16:creationId xmlns:a16="http://schemas.microsoft.com/office/drawing/2014/main" id="{D1643F17-B6AC-E9B0-DBAF-E24FB0E7AFBE}"/>
              </a:ext>
            </a:extLst>
          </p:cNvPr>
          <p:cNvPicPr>
            <a:picLocks noChangeAspect="1"/>
          </p:cNvPicPr>
          <p:nvPr/>
        </p:nvPicPr>
        <p:blipFill>
          <a:blip r:embed="rId2"/>
          <a:stretch>
            <a:fillRect/>
          </a:stretch>
        </p:blipFill>
        <p:spPr>
          <a:xfrm>
            <a:off x="226314" y="971550"/>
            <a:ext cx="4345687" cy="4038600"/>
          </a:xfrm>
          <a:prstGeom prst="rect">
            <a:avLst/>
          </a:prstGeom>
          <a:noFill/>
          <a:effectLst>
            <a:outerShdw blurRad="63500" sx="102000" sy="102000" algn="ctr" rotWithShape="0">
              <a:prstClr val="black">
                <a:alpha val="40000"/>
              </a:prstClr>
            </a:outerShdw>
          </a:effectLst>
        </p:spPr>
      </p:pic>
      <p:sp>
        <p:nvSpPr>
          <p:cNvPr id="3" name="TextBox 2">
            <a:extLst>
              <a:ext uri="{FF2B5EF4-FFF2-40B4-BE49-F238E27FC236}">
                <a16:creationId xmlns:a16="http://schemas.microsoft.com/office/drawing/2014/main" id="{1C006F9D-7592-6964-FAC0-822E251EF999}"/>
              </a:ext>
            </a:extLst>
          </p:cNvPr>
          <p:cNvSpPr txBox="1"/>
          <p:nvPr/>
        </p:nvSpPr>
        <p:spPr>
          <a:xfrm>
            <a:off x="4629150" y="1200150"/>
            <a:ext cx="4288536" cy="3392424"/>
          </a:xfrm>
          <a:prstGeom prst="rect">
            <a:avLst/>
          </a:prstGeom>
        </p:spPr>
        <p:txBody>
          <a:bodyPr vert="horz" lIns="91440" tIns="45720" rIns="91440" bIns="45720" rtlCol="0">
            <a:normAutofit/>
          </a:bodyPr>
          <a:lstStyle/>
          <a:p>
            <a:pPr marL="342900" indent="-342900">
              <a:lnSpc>
                <a:spcPct val="90000"/>
              </a:lnSpc>
              <a:spcBef>
                <a:spcPct val="20000"/>
              </a:spcBef>
              <a:buClr>
                <a:schemeClr val="accent1">
                  <a:lumMod val="50000"/>
                </a:schemeClr>
              </a:buClr>
              <a:buSzPct val="75000"/>
              <a:buFont typeface="Wingdings" panose="05000000000000000000" pitchFamily="2" charset="2"/>
              <a:buChar char="§"/>
            </a:pPr>
            <a:r>
              <a:rPr lang="en-US" sz="2000" dirty="0">
                <a:latin typeface="Arial" panose="020B0604020202020204" pitchFamily="34" charset="0"/>
                <a:ea typeface="+mn-ea"/>
                <a:cs typeface="Arial" panose="020B0604020202020204" pitchFamily="34" charset="0"/>
              </a:rPr>
              <a:t>Calendar of Payment Reports is organized by JAN – DEC calendar year.</a:t>
            </a:r>
          </a:p>
          <a:p>
            <a:pPr marL="342900" indent="-342900">
              <a:lnSpc>
                <a:spcPct val="90000"/>
              </a:lnSpc>
              <a:spcBef>
                <a:spcPct val="20000"/>
              </a:spcBef>
              <a:buClr>
                <a:schemeClr val="accent1">
                  <a:lumMod val="50000"/>
                </a:schemeClr>
              </a:buClr>
              <a:buSzPct val="75000"/>
              <a:buFont typeface="Wingdings" panose="05000000000000000000" pitchFamily="2" charset="2"/>
              <a:buChar char="§"/>
            </a:pPr>
            <a:r>
              <a:rPr lang="en-US" sz="2000" dirty="0">
                <a:latin typeface="Arial" panose="020B0604020202020204" pitchFamily="34" charset="0"/>
                <a:ea typeface="+mn-ea"/>
                <a:cs typeface="Arial" panose="020B0604020202020204" pitchFamily="34" charset="0"/>
              </a:rPr>
              <a:t>Other calendar years are available at the bottom of the screen.</a:t>
            </a:r>
          </a:p>
          <a:p>
            <a:pPr marL="342900" indent="-342900">
              <a:lnSpc>
                <a:spcPct val="90000"/>
              </a:lnSpc>
              <a:spcBef>
                <a:spcPct val="20000"/>
              </a:spcBef>
              <a:buClr>
                <a:schemeClr val="accent1">
                  <a:lumMod val="50000"/>
                </a:schemeClr>
              </a:buClr>
              <a:buSzPct val="75000"/>
              <a:buFont typeface="Wingdings" panose="05000000000000000000" pitchFamily="2" charset="2"/>
              <a:buChar char="§"/>
            </a:pPr>
            <a:r>
              <a:rPr lang="en-US" sz="2000" dirty="0">
                <a:latin typeface="Arial" panose="020B0604020202020204" pitchFamily="34" charset="0"/>
                <a:ea typeface="+mn-ea"/>
                <a:cs typeface="Arial" panose="020B0604020202020204" pitchFamily="34" charset="0"/>
              </a:rPr>
              <a:t>Most recent reports are listed at the top of the list.</a:t>
            </a:r>
          </a:p>
          <a:p>
            <a:pPr marL="342900" indent="-342900">
              <a:lnSpc>
                <a:spcPct val="90000"/>
              </a:lnSpc>
              <a:spcBef>
                <a:spcPct val="20000"/>
              </a:spcBef>
              <a:buClr>
                <a:schemeClr val="accent1">
                  <a:lumMod val="50000"/>
                </a:schemeClr>
              </a:buClr>
              <a:buSzPct val="75000"/>
              <a:buFont typeface="Wingdings" panose="05000000000000000000" pitchFamily="2" charset="2"/>
              <a:buChar char="§"/>
            </a:pPr>
            <a:r>
              <a:rPr lang="en-US" sz="2000" dirty="0">
                <a:latin typeface="Arial" panose="020B0604020202020204" pitchFamily="34" charset="0"/>
                <a:ea typeface="+mn-ea"/>
                <a:cs typeface="Arial" panose="020B0604020202020204" pitchFamily="34" charset="0"/>
              </a:rPr>
              <a:t>Information may be used to locate specific reports inside a counties SED FTM outbasket.</a:t>
            </a:r>
          </a:p>
          <a:p>
            <a:pPr>
              <a:lnSpc>
                <a:spcPct val="90000"/>
              </a:lnSpc>
              <a:spcBef>
                <a:spcPct val="20000"/>
              </a:spcBef>
              <a:buFont typeface="Arial" panose="020B0604020202020204" pitchFamily="34" charset="0"/>
            </a:pPr>
            <a:endParaRPr lang="en-US" sz="20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81469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59473-290C-B6CC-26B0-E6CAB280EA7A}"/>
              </a:ext>
            </a:extLst>
          </p:cNvPr>
          <p:cNvSpPr>
            <a:spLocks noGrp="1"/>
          </p:cNvSpPr>
          <p:nvPr>
            <p:ph type="title"/>
          </p:nvPr>
        </p:nvSpPr>
        <p:spPr>
          <a:xfrm>
            <a:off x="76200" y="361950"/>
            <a:ext cx="8991600" cy="722376"/>
          </a:xfrm>
        </p:spPr>
        <p:txBody>
          <a:bodyPr vert="horz" lIns="91440" tIns="45720" rIns="91440" bIns="45720" rtlCol="0" anchor="ctr">
            <a:normAutofit/>
          </a:bodyPr>
          <a:lstStyle/>
          <a:p>
            <a:pPr>
              <a:lnSpc>
                <a:spcPct val="90000"/>
              </a:lnSpc>
            </a:pPr>
            <a:r>
              <a:rPr lang="en-US" sz="2400" b="1" kern="1200" dirty="0">
                <a:solidFill>
                  <a:schemeClr val="tx2">
                    <a:lumMod val="75000"/>
                  </a:schemeClr>
                </a:solidFill>
                <a:latin typeface="Arial" panose="020B0604020202020204" pitchFamily="34" charset="0"/>
                <a:ea typeface="+mj-ea"/>
                <a:cs typeface="Arial" panose="020B0604020202020204" pitchFamily="34" charset="0"/>
              </a:rPr>
              <a:t>STACPRE Listserv: Preschool Payments Posted to SED FTM</a:t>
            </a:r>
            <a:r>
              <a:rPr lang="en-US" sz="2200" b="1" kern="1200" dirty="0">
                <a:solidFill>
                  <a:schemeClr val="tx2">
                    <a:lumMod val="75000"/>
                  </a:schemeClr>
                </a:solidFill>
                <a:latin typeface="Arial" panose="020B0604020202020204" pitchFamily="34" charset="0"/>
                <a:ea typeface="+mj-ea"/>
                <a:cs typeface="Arial" panose="020B0604020202020204" pitchFamily="34" charset="0"/>
              </a:rPr>
              <a:t> </a:t>
            </a:r>
          </a:p>
        </p:txBody>
      </p:sp>
      <p:pic>
        <p:nvPicPr>
          <p:cNvPr id="5" name="Picture 4">
            <a:extLst>
              <a:ext uri="{FF2B5EF4-FFF2-40B4-BE49-F238E27FC236}">
                <a16:creationId xmlns:a16="http://schemas.microsoft.com/office/drawing/2014/main" id="{E584996F-C82B-09FF-8717-AC336EF9D30F}"/>
              </a:ext>
            </a:extLst>
          </p:cNvPr>
          <p:cNvPicPr>
            <a:picLocks noChangeAspect="1"/>
          </p:cNvPicPr>
          <p:nvPr/>
        </p:nvPicPr>
        <p:blipFill>
          <a:blip r:embed="rId2"/>
          <a:stretch>
            <a:fillRect/>
          </a:stretch>
        </p:blipFill>
        <p:spPr>
          <a:xfrm>
            <a:off x="226314" y="1197864"/>
            <a:ext cx="4288536" cy="3392424"/>
          </a:xfrm>
          <a:prstGeom prst="rect">
            <a:avLst/>
          </a:prstGeom>
          <a:noFill/>
          <a:effectLst>
            <a:outerShdw blurRad="63500" sx="102000" sy="102000" algn="ctr" rotWithShape="0">
              <a:prstClr val="black">
                <a:alpha val="40000"/>
              </a:prstClr>
            </a:outerShdw>
          </a:effectLst>
        </p:spPr>
      </p:pic>
      <p:sp>
        <p:nvSpPr>
          <p:cNvPr id="3" name="TextBox 2">
            <a:extLst>
              <a:ext uri="{FF2B5EF4-FFF2-40B4-BE49-F238E27FC236}">
                <a16:creationId xmlns:a16="http://schemas.microsoft.com/office/drawing/2014/main" id="{1C006F9D-7592-6964-FAC0-822E251EF999}"/>
              </a:ext>
            </a:extLst>
          </p:cNvPr>
          <p:cNvSpPr txBox="1"/>
          <p:nvPr/>
        </p:nvSpPr>
        <p:spPr>
          <a:xfrm>
            <a:off x="4629150" y="1197864"/>
            <a:ext cx="4288536" cy="3392424"/>
          </a:xfrm>
          <a:prstGeom prst="rect">
            <a:avLst/>
          </a:prstGeom>
        </p:spPr>
        <p:txBody>
          <a:bodyPr vert="horz" lIns="91440" tIns="45720" rIns="91440" bIns="45720" rtlCol="0">
            <a:normAutofit/>
          </a:bodyPr>
          <a:lstStyle/>
          <a:p>
            <a:pPr>
              <a:lnSpc>
                <a:spcPct val="90000"/>
              </a:lnSpc>
              <a:spcBef>
                <a:spcPct val="20000"/>
              </a:spcBef>
              <a:buFont typeface="Arial" panose="020B0604020202020204" pitchFamily="34" charset="0"/>
            </a:pPr>
            <a:r>
              <a:rPr lang="en-US" sz="2000" dirty="0">
                <a:latin typeface="Arial" panose="020B0604020202020204" pitchFamily="34" charset="0"/>
                <a:ea typeface="+mn-ea"/>
                <a:cs typeface="Arial" panose="020B0604020202020204" pitchFamily="34" charset="0"/>
              </a:rPr>
              <a:t>This type of message advises:</a:t>
            </a:r>
          </a:p>
          <a:p>
            <a:pPr marL="342900" indent="-342900">
              <a:lnSpc>
                <a:spcPct val="90000"/>
              </a:lnSpc>
              <a:spcBef>
                <a:spcPct val="20000"/>
              </a:spcBef>
              <a:buClr>
                <a:schemeClr val="accent1">
                  <a:lumMod val="50000"/>
                </a:schemeClr>
              </a:buClr>
              <a:buSzPct val="75000"/>
              <a:buFont typeface="Wingdings" panose="05000000000000000000" pitchFamily="2" charset="2"/>
              <a:buChar char="§"/>
            </a:pPr>
            <a:r>
              <a:rPr lang="en-US" sz="2000" dirty="0">
                <a:latin typeface="Arial" panose="020B0604020202020204" pitchFamily="34" charset="0"/>
                <a:ea typeface="+mn-ea"/>
                <a:cs typeface="Arial" panose="020B0604020202020204" pitchFamily="34" charset="0"/>
              </a:rPr>
              <a:t>NYS Division of the Budget has approved funding for the AVLs listed.</a:t>
            </a:r>
          </a:p>
          <a:p>
            <a:pPr marL="342900" indent="-342900">
              <a:lnSpc>
                <a:spcPct val="90000"/>
              </a:lnSpc>
              <a:spcBef>
                <a:spcPct val="20000"/>
              </a:spcBef>
              <a:buClr>
                <a:schemeClr val="accent1">
                  <a:lumMod val="50000"/>
                </a:schemeClr>
              </a:buClr>
              <a:buSzPct val="75000"/>
              <a:buFont typeface="Wingdings" panose="05000000000000000000" pitchFamily="2" charset="2"/>
              <a:buChar char="§"/>
            </a:pPr>
            <a:r>
              <a:rPr lang="en-US" sz="2000" dirty="0">
                <a:latin typeface="Arial" panose="020B0604020202020204" pitchFamily="34" charset="0"/>
                <a:ea typeface="+mn-ea"/>
                <a:cs typeface="Arial" panose="020B0604020202020204" pitchFamily="34" charset="0"/>
              </a:rPr>
              <a:t>Payments are processed through another SED office.</a:t>
            </a:r>
          </a:p>
          <a:p>
            <a:pPr marL="342900" indent="-342900">
              <a:lnSpc>
                <a:spcPct val="90000"/>
              </a:lnSpc>
              <a:spcBef>
                <a:spcPct val="20000"/>
              </a:spcBef>
              <a:buClr>
                <a:schemeClr val="accent1">
                  <a:lumMod val="50000"/>
                </a:schemeClr>
              </a:buClr>
              <a:buSzPct val="75000"/>
              <a:buFont typeface="Wingdings" panose="05000000000000000000" pitchFamily="2" charset="2"/>
              <a:buChar char="§"/>
            </a:pPr>
            <a:r>
              <a:rPr lang="en-US" sz="2000" dirty="0">
                <a:latin typeface="Arial" panose="020B0604020202020204" pitchFamily="34" charset="0"/>
                <a:ea typeface="+mn-ea"/>
                <a:cs typeface="Arial" panose="020B0604020202020204" pitchFamily="34" charset="0"/>
              </a:rPr>
              <a:t>Generally, counties should begin to receive funds within 2-3 weeks of this notice.</a:t>
            </a:r>
          </a:p>
          <a:p>
            <a:pPr marL="285750" indent="-285750">
              <a:lnSpc>
                <a:spcPct val="90000"/>
              </a:lnSpc>
              <a:spcBef>
                <a:spcPct val="20000"/>
              </a:spcBef>
              <a:buFont typeface="Arial" panose="020B0604020202020204" pitchFamily="34" charset="0"/>
              <a:buChar char="•"/>
            </a:pPr>
            <a:endParaRPr lang="en-US" sz="20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89950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228600" y="209550"/>
            <a:ext cx="8686800" cy="762000"/>
          </a:xfrm>
        </p:spPr>
        <p:txBody>
          <a:bodyPr>
            <a:normAutofit/>
          </a:bodyPr>
          <a:lstStyle/>
          <a:p>
            <a:pPr>
              <a:defRPr/>
            </a:pPr>
            <a:r>
              <a:rPr lang="en-US" altLang="en-US" sz="3200" dirty="0"/>
              <a:t>Section 4410 Preschool Reimbursements</a:t>
            </a:r>
            <a:endParaRPr lang="en-US" sz="3200" dirty="0">
              <a:cs typeface="+mj-cs"/>
            </a:endParaRPr>
          </a:p>
        </p:txBody>
      </p:sp>
      <p:sp>
        <p:nvSpPr>
          <p:cNvPr id="4" name="Rectangle 3"/>
          <p:cNvSpPr/>
          <p:nvPr/>
        </p:nvSpPr>
        <p:spPr>
          <a:xfrm>
            <a:off x="228600" y="895349"/>
            <a:ext cx="4572000" cy="2431435"/>
          </a:xfrm>
          <a:prstGeom prst="rect">
            <a:avLst/>
          </a:prstGeom>
        </p:spPr>
        <p:txBody>
          <a:bodyPr wrap="square">
            <a:spAutoFit/>
          </a:bodyPr>
          <a:lstStyle/>
          <a:p>
            <a:pPr marL="342900" lvl="0" indent="-342900">
              <a:spcBef>
                <a:spcPct val="20000"/>
              </a:spcBef>
              <a:buClr>
                <a:schemeClr val="accent1">
                  <a:lumMod val="50000"/>
                </a:schemeClr>
              </a:buClr>
              <a:buSzPct val="75000"/>
              <a:buFont typeface="Wingdings" pitchFamily="2" charset="2"/>
              <a:buChar char="n"/>
            </a:pPr>
            <a:r>
              <a:rPr lang="en-US" altLang="en-US" sz="2800" kern="0" dirty="0">
                <a:solidFill>
                  <a:srgbClr val="000000"/>
                </a:solidFill>
                <a:latin typeface="Arial"/>
                <a:ea typeface="+mn-ea"/>
              </a:rPr>
              <a:t>PRESCHOOL SERVICES:</a:t>
            </a:r>
          </a:p>
          <a:p>
            <a:pPr marL="800100" lvl="1" indent="-342900">
              <a:spcBef>
                <a:spcPct val="20000"/>
              </a:spcBef>
              <a:buClr>
                <a:schemeClr val="accent1">
                  <a:lumMod val="50000"/>
                </a:schemeClr>
              </a:buClr>
              <a:buSzPct val="80000"/>
              <a:buFont typeface="Wingdings" panose="05000000000000000000" pitchFamily="2" charset="2"/>
              <a:buChar char="q"/>
            </a:pPr>
            <a:r>
              <a:rPr lang="en-US" altLang="en-US" sz="2000" kern="0" dirty="0">
                <a:solidFill>
                  <a:srgbClr val="000000"/>
                </a:solidFill>
                <a:latin typeface="Arial"/>
              </a:rPr>
              <a:t>CENTER-BASED SERVICES</a:t>
            </a:r>
          </a:p>
          <a:p>
            <a:pPr marL="800100" lvl="1" indent="-342900">
              <a:spcBef>
                <a:spcPct val="20000"/>
              </a:spcBef>
              <a:buClr>
                <a:schemeClr val="accent1">
                  <a:lumMod val="50000"/>
                </a:schemeClr>
              </a:buClr>
              <a:buSzPct val="80000"/>
              <a:buFont typeface="Wingdings" panose="05000000000000000000" pitchFamily="2" charset="2"/>
              <a:buChar char="q"/>
            </a:pPr>
            <a:r>
              <a:rPr lang="en-US" altLang="en-US" sz="2000" kern="0" dirty="0">
                <a:solidFill>
                  <a:srgbClr val="000000"/>
                </a:solidFill>
                <a:latin typeface="Arial"/>
              </a:rPr>
              <a:t>SEIS SERVICES</a:t>
            </a:r>
          </a:p>
          <a:p>
            <a:pPr marL="800100" lvl="1" indent="-342900">
              <a:spcBef>
                <a:spcPct val="20000"/>
              </a:spcBef>
              <a:buClr>
                <a:schemeClr val="accent1">
                  <a:lumMod val="50000"/>
                </a:schemeClr>
              </a:buClr>
              <a:buSzPct val="80000"/>
              <a:buFont typeface="Wingdings" panose="05000000000000000000" pitchFamily="2" charset="2"/>
              <a:buChar char="q"/>
            </a:pPr>
            <a:r>
              <a:rPr lang="en-US" altLang="en-US" sz="2000" kern="0" dirty="0">
                <a:solidFill>
                  <a:srgbClr val="000000"/>
                </a:solidFill>
                <a:latin typeface="Arial"/>
              </a:rPr>
              <a:t>RELATED SERVICES</a:t>
            </a:r>
          </a:p>
          <a:p>
            <a:pPr marL="800100" lvl="1" indent="-342900">
              <a:spcBef>
                <a:spcPct val="20000"/>
              </a:spcBef>
              <a:buClr>
                <a:schemeClr val="accent1">
                  <a:lumMod val="50000"/>
                </a:schemeClr>
              </a:buClr>
              <a:buSzPct val="80000"/>
              <a:buFont typeface="Wingdings" panose="05000000000000000000" pitchFamily="2" charset="2"/>
              <a:buChar char="q"/>
            </a:pPr>
            <a:r>
              <a:rPr lang="en-US" altLang="en-US" sz="2000" kern="0" dirty="0">
                <a:solidFill>
                  <a:srgbClr val="000000"/>
                </a:solidFill>
                <a:latin typeface="Arial"/>
              </a:rPr>
              <a:t>TRANSPORTATION</a:t>
            </a:r>
          </a:p>
        </p:txBody>
      </p:sp>
      <p:sp>
        <p:nvSpPr>
          <p:cNvPr id="5" name="Rectangle 4"/>
          <p:cNvSpPr/>
          <p:nvPr/>
        </p:nvSpPr>
        <p:spPr>
          <a:xfrm>
            <a:off x="4562475" y="895349"/>
            <a:ext cx="4572000" cy="954107"/>
          </a:xfrm>
          <a:prstGeom prst="rect">
            <a:avLst/>
          </a:prstGeom>
        </p:spPr>
        <p:txBody>
          <a:bodyPr>
            <a:spAutoFit/>
          </a:bodyPr>
          <a:lstStyle/>
          <a:p>
            <a:pPr marL="342900" lvl="0" indent="-342900">
              <a:spcBef>
                <a:spcPct val="20000"/>
              </a:spcBef>
              <a:buClr>
                <a:schemeClr val="accent1">
                  <a:lumMod val="50000"/>
                </a:schemeClr>
              </a:buClr>
              <a:buSzPct val="75000"/>
              <a:buFont typeface="Wingdings" pitchFamily="2" charset="2"/>
              <a:buChar char="n"/>
            </a:pPr>
            <a:r>
              <a:rPr lang="en-US" altLang="en-US" sz="2800" kern="0" dirty="0">
                <a:solidFill>
                  <a:srgbClr val="000000"/>
                </a:solidFill>
                <a:latin typeface="Arial"/>
                <a:ea typeface="+mn-ea"/>
              </a:rPr>
              <a:t>PRESCHOOL EVALUATIONS</a:t>
            </a:r>
          </a:p>
        </p:txBody>
      </p:sp>
      <p:sp>
        <p:nvSpPr>
          <p:cNvPr id="6" name="Rectangle 5"/>
          <p:cNvSpPr/>
          <p:nvPr/>
        </p:nvSpPr>
        <p:spPr>
          <a:xfrm>
            <a:off x="228600" y="3562350"/>
            <a:ext cx="6172200" cy="1261884"/>
          </a:xfrm>
          <a:prstGeom prst="rect">
            <a:avLst/>
          </a:prstGeom>
        </p:spPr>
        <p:txBody>
          <a:bodyPr wrap="square">
            <a:spAutoFit/>
          </a:bodyPr>
          <a:lstStyle/>
          <a:p>
            <a:pPr marL="342900" lvl="0" indent="-342900">
              <a:spcBef>
                <a:spcPct val="20000"/>
              </a:spcBef>
              <a:buClr>
                <a:schemeClr val="accent1">
                  <a:lumMod val="50000"/>
                </a:schemeClr>
              </a:buClr>
              <a:buSzPct val="75000"/>
              <a:buFont typeface="Wingdings" pitchFamily="2" charset="2"/>
              <a:buChar char="n"/>
              <a:defRPr/>
            </a:pPr>
            <a:r>
              <a:rPr lang="en-US" altLang="en-US" sz="2800" kern="0" dirty="0">
                <a:solidFill>
                  <a:srgbClr val="000000"/>
                </a:solidFill>
                <a:latin typeface="Arial"/>
                <a:ea typeface="+mn-ea"/>
              </a:rPr>
              <a:t>ADMINISTRATIVE COSTS:</a:t>
            </a:r>
          </a:p>
          <a:p>
            <a:pPr marL="800100" lvl="1" indent="-342900">
              <a:spcBef>
                <a:spcPct val="20000"/>
              </a:spcBef>
              <a:buClr>
                <a:schemeClr val="accent1">
                  <a:lumMod val="50000"/>
                </a:schemeClr>
              </a:buClr>
              <a:buSzPct val="80000"/>
              <a:buFont typeface="Wingdings" panose="05000000000000000000" pitchFamily="2" charset="2"/>
              <a:buChar char="q"/>
              <a:defRPr/>
            </a:pPr>
            <a:r>
              <a:rPr lang="en-US" altLang="en-US" sz="2000" kern="0" dirty="0">
                <a:solidFill>
                  <a:srgbClr val="000000"/>
                </a:solidFill>
                <a:latin typeface="Arial"/>
                <a:ea typeface="+mn-ea"/>
              </a:rPr>
              <a:t> CPSE ADMINISTRATIVE COSTS</a:t>
            </a:r>
          </a:p>
          <a:p>
            <a:pPr marL="800100" lvl="1" indent="-342900">
              <a:spcBef>
                <a:spcPct val="20000"/>
              </a:spcBef>
              <a:buClr>
                <a:schemeClr val="accent1">
                  <a:lumMod val="50000"/>
                </a:schemeClr>
              </a:buClr>
              <a:buSzPct val="80000"/>
              <a:buFont typeface="Wingdings" panose="05000000000000000000" pitchFamily="2" charset="2"/>
              <a:buChar char="q"/>
              <a:defRPr/>
            </a:pPr>
            <a:r>
              <a:rPr lang="en-US" altLang="en-US" sz="2000" kern="0" dirty="0">
                <a:solidFill>
                  <a:srgbClr val="000000"/>
                </a:solidFill>
                <a:latin typeface="Arial"/>
                <a:ea typeface="+mn-ea"/>
              </a:rPr>
              <a:t> COUNTY ADMINISTRATIVE COSTS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8686800" cy="609600"/>
          </a:xfrm>
        </p:spPr>
        <p:txBody>
          <a:bodyPr>
            <a:normAutofit/>
          </a:bodyPr>
          <a:lstStyle/>
          <a:p>
            <a:pPr algn="ctr"/>
            <a:r>
              <a:rPr lang="en-US" altLang="en-US" sz="3200" dirty="0">
                <a:solidFill>
                  <a:schemeClr val="tx2">
                    <a:lumMod val="75000"/>
                  </a:schemeClr>
                </a:solidFill>
              </a:rPr>
              <a:t>Preschool Resources</a:t>
            </a:r>
            <a:endParaRPr lang="en-US" sz="3200" dirty="0">
              <a:solidFill>
                <a:schemeClr val="tx2">
                  <a:lumMod val="75000"/>
                </a:schemeClr>
              </a:solidFill>
            </a:endParaRPr>
          </a:p>
        </p:txBody>
      </p:sp>
      <p:sp>
        <p:nvSpPr>
          <p:cNvPr id="4" name="Rectangle 3"/>
          <p:cNvSpPr/>
          <p:nvPr/>
        </p:nvSpPr>
        <p:spPr>
          <a:xfrm>
            <a:off x="304800" y="590550"/>
            <a:ext cx="8534400" cy="4762842"/>
          </a:xfrm>
          <a:prstGeom prst="rect">
            <a:avLst/>
          </a:prstGeom>
        </p:spPr>
        <p:txBody>
          <a:bodyPr wrap="square">
            <a:spAutoFit/>
          </a:bodyPr>
          <a:lstStyle/>
          <a:p>
            <a:pPr marL="342900" lvl="0" indent="-342900" eaLnBrk="0" hangingPunct="0">
              <a:spcBef>
                <a:spcPct val="20000"/>
              </a:spcBef>
              <a:buClr>
                <a:srgbClr val="00007D"/>
              </a:buClr>
              <a:buSzPct val="75000"/>
              <a:buFont typeface="Wingdings" pitchFamily="2" charset="2"/>
              <a:buChar char="n"/>
            </a:pPr>
            <a:r>
              <a:rPr lang="en-US" altLang="en-US" sz="2200" b="1" kern="0" dirty="0">
                <a:solidFill>
                  <a:srgbClr val="000000"/>
                </a:solidFill>
                <a:latin typeface="Arial"/>
                <a:ea typeface="+mn-ea"/>
              </a:rPr>
              <a:t>STAC Unit</a:t>
            </a:r>
          </a:p>
          <a:p>
            <a:pPr marL="800100" lvl="1" indent="-342900" eaLnBrk="0" hangingPunct="0">
              <a:spcBef>
                <a:spcPct val="20000"/>
              </a:spcBef>
              <a:buClr>
                <a:srgbClr val="00007D"/>
              </a:buClr>
              <a:buSzPct val="75000"/>
              <a:buFont typeface="Wingdings" panose="05000000000000000000" pitchFamily="2" charset="2"/>
              <a:buChar char="q"/>
            </a:pPr>
            <a:r>
              <a:rPr lang="en-US" altLang="en-US" sz="2100" kern="0" dirty="0">
                <a:solidFill>
                  <a:srgbClr val="000000"/>
                </a:solidFill>
                <a:latin typeface="Arial"/>
                <a:ea typeface="+mn-ea"/>
              </a:rPr>
              <a:t>Main Telephone Number | (518) 474-7116</a:t>
            </a:r>
          </a:p>
          <a:p>
            <a:pPr marL="800100" lvl="1" indent="-342900" eaLnBrk="0" hangingPunct="0">
              <a:spcBef>
                <a:spcPct val="20000"/>
              </a:spcBef>
              <a:buClr>
                <a:srgbClr val="00007D"/>
              </a:buClr>
              <a:buSzPct val="75000"/>
              <a:buFont typeface="Wingdings" panose="05000000000000000000" pitchFamily="2" charset="2"/>
              <a:buChar char="q"/>
            </a:pPr>
            <a:r>
              <a:rPr lang="en-US" altLang="en-US" sz="2100" kern="0" dirty="0">
                <a:solidFill>
                  <a:srgbClr val="000000"/>
                </a:solidFill>
                <a:latin typeface="Arial"/>
                <a:ea typeface="+mn-ea"/>
              </a:rPr>
              <a:t>General Email Address | </a:t>
            </a:r>
            <a:r>
              <a:rPr lang="en-US" altLang="en-US" sz="2100" kern="0" dirty="0">
                <a:solidFill>
                  <a:srgbClr val="000000"/>
                </a:solidFill>
                <a:latin typeface="Arial"/>
                <a:ea typeface="+mn-ea"/>
                <a:hlinkClick r:id="rId2"/>
              </a:rPr>
              <a:t>OMSSTAC@nysed.gov</a:t>
            </a:r>
            <a:endParaRPr lang="en-US" altLang="en-US" sz="2100" kern="0" dirty="0">
              <a:solidFill>
                <a:srgbClr val="000000"/>
              </a:solidFill>
              <a:latin typeface="Arial"/>
              <a:ea typeface="+mn-ea"/>
            </a:endParaRPr>
          </a:p>
          <a:p>
            <a:pPr lvl="1" eaLnBrk="0" hangingPunct="0">
              <a:spcBef>
                <a:spcPct val="20000"/>
              </a:spcBef>
              <a:buClr>
                <a:srgbClr val="00007D"/>
              </a:buClr>
              <a:buSzPct val="75000"/>
            </a:pPr>
            <a:r>
              <a:rPr lang="en-US" altLang="en-US" sz="1400" i="1" kern="0" dirty="0">
                <a:solidFill>
                  <a:srgbClr val="000000"/>
                </a:solidFill>
                <a:latin typeface="Arial"/>
                <a:ea typeface="+mn-ea"/>
              </a:rPr>
              <a:t>All documentation containing personally identifiable information (PII) for students must be transmitted to the STAC and Medicaid Unit using the SED File Transfer Manager.</a:t>
            </a:r>
          </a:p>
          <a:p>
            <a:pPr marL="800100" lvl="1" indent="-342900" eaLnBrk="0" hangingPunct="0">
              <a:spcBef>
                <a:spcPct val="20000"/>
              </a:spcBef>
              <a:buClr>
                <a:srgbClr val="00007D"/>
              </a:buClr>
              <a:buSzPct val="75000"/>
              <a:buFont typeface="Wingdings" panose="05000000000000000000" pitchFamily="2" charset="2"/>
              <a:buChar char="q"/>
            </a:pPr>
            <a:r>
              <a:rPr lang="en-US" altLang="en-US" sz="2100" kern="0" dirty="0">
                <a:solidFill>
                  <a:srgbClr val="000000"/>
                </a:solidFill>
                <a:latin typeface="Arial"/>
              </a:rPr>
              <a:t>Preschool Supervisor | Robert Wojtkiewicz</a:t>
            </a:r>
          </a:p>
          <a:p>
            <a:pPr marL="1257300" lvl="2" indent="-342900" eaLnBrk="0" hangingPunct="0">
              <a:spcBef>
                <a:spcPct val="20000"/>
              </a:spcBef>
              <a:buClr>
                <a:srgbClr val="00007D"/>
              </a:buClr>
              <a:buSzPct val="75000"/>
              <a:buFont typeface="Wingdings" panose="05000000000000000000" pitchFamily="2" charset="2"/>
              <a:buChar char="q"/>
            </a:pPr>
            <a:r>
              <a:rPr lang="en-US" altLang="en-US" sz="2000" kern="0" dirty="0">
                <a:solidFill>
                  <a:srgbClr val="000000"/>
                </a:solidFill>
                <a:latin typeface="Arial"/>
                <a:hlinkClick r:id="rId3"/>
              </a:rPr>
              <a:t>Robert.Wojtkiewicz@nysed.gov</a:t>
            </a:r>
            <a:endParaRPr lang="en-US" altLang="en-US" sz="2000" kern="0" dirty="0">
              <a:solidFill>
                <a:srgbClr val="000000"/>
              </a:solidFill>
              <a:latin typeface="Arial"/>
            </a:endParaRPr>
          </a:p>
          <a:p>
            <a:pPr marL="800100" lvl="1" indent="-342900" eaLnBrk="0" hangingPunct="0">
              <a:spcBef>
                <a:spcPct val="20000"/>
              </a:spcBef>
              <a:buClr>
                <a:srgbClr val="00007D"/>
              </a:buClr>
              <a:buSzPct val="75000"/>
              <a:buFont typeface="Wingdings" panose="05000000000000000000" pitchFamily="2" charset="2"/>
              <a:buChar char="q"/>
            </a:pPr>
            <a:r>
              <a:rPr lang="en-US" altLang="en-US" sz="2100" kern="0" dirty="0">
                <a:solidFill>
                  <a:srgbClr val="000000"/>
                </a:solidFill>
                <a:latin typeface="Arial"/>
              </a:rPr>
              <a:t>Preschool STAC &amp; AVL Process | Nicholas Thayer</a:t>
            </a:r>
          </a:p>
          <a:p>
            <a:pPr marL="1257300" lvl="2" indent="-342900" eaLnBrk="0" hangingPunct="0">
              <a:spcBef>
                <a:spcPct val="20000"/>
              </a:spcBef>
              <a:buClr>
                <a:srgbClr val="00007D"/>
              </a:buClr>
              <a:buSzPct val="75000"/>
              <a:buFont typeface="Wingdings" panose="05000000000000000000" pitchFamily="2" charset="2"/>
              <a:buChar char="q"/>
            </a:pPr>
            <a:r>
              <a:rPr lang="en-US" altLang="en-US" sz="2000" kern="0" dirty="0">
                <a:solidFill>
                  <a:srgbClr val="000000"/>
                </a:solidFill>
                <a:latin typeface="Arial"/>
                <a:hlinkClick r:id="rId4"/>
              </a:rPr>
              <a:t>Nicholas.Thayer@nysed.gov</a:t>
            </a:r>
            <a:endParaRPr lang="en-US" altLang="en-US" sz="2000" kern="0" dirty="0">
              <a:solidFill>
                <a:srgbClr val="000000"/>
              </a:solidFill>
              <a:latin typeface="Arial"/>
            </a:endParaRPr>
          </a:p>
          <a:p>
            <a:pPr marL="742950" lvl="1" indent="-285750" eaLnBrk="0" hangingPunct="0">
              <a:spcBef>
                <a:spcPct val="20000"/>
              </a:spcBef>
              <a:buClr>
                <a:srgbClr val="9999CC"/>
              </a:buClr>
              <a:buSzPct val="80000"/>
              <a:buFont typeface="Wingdings" pitchFamily="2" charset="2"/>
              <a:buChar char="¨"/>
            </a:pPr>
            <a:endParaRPr lang="en-US" altLang="en-US" sz="800" kern="0" dirty="0">
              <a:solidFill>
                <a:srgbClr val="000000"/>
              </a:solidFill>
              <a:latin typeface="Arial"/>
            </a:endParaRPr>
          </a:p>
          <a:p>
            <a:pPr marL="342900" lvl="0" indent="-342900" eaLnBrk="0" hangingPunct="0">
              <a:spcBef>
                <a:spcPct val="20000"/>
              </a:spcBef>
              <a:buClr>
                <a:schemeClr val="accent1">
                  <a:lumMod val="50000"/>
                </a:schemeClr>
              </a:buClr>
              <a:buSzPct val="75000"/>
              <a:buFont typeface="Wingdings" pitchFamily="2" charset="2"/>
              <a:buChar char="n"/>
            </a:pPr>
            <a:r>
              <a:rPr lang="en-US" altLang="en-US" sz="2200" b="1" kern="0" dirty="0">
                <a:solidFill>
                  <a:srgbClr val="000000"/>
                </a:solidFill>
                <a:latin typeface="Arial"/>
                <a:ea typeface="+mn-ea"/>
              </a:rPr>
              <a:t>Office of Special Education – Preschool Policy Unit</a:t>
            </a:r>
          </a:p>
          <a:p>
            <a:pPr marL="800100" lvl="1" indent="-342900" eaLnBrk="0" hangingPunct="0">
              <a:spcBef>
                <a:spcPct val="20000"/>
              </a:spcBef>
              <a:buClr>
                <a:schemeClr val="accent1">
                  <a:lumMod val="50000"/>
                </a:schemeClr>
              </a:buClr>
              <a:buSzPct val="75000"/>
              <a:buFont typeface="Wingdings" panose="05000000000000000000" pitchFamily="2" charset="2"/>
              <a:buChar char="q"/>
            </a:pPr>
            <a:r>
              <a:rPr lang="en-US" altLang="en-US" sz="2100" kern="0" dirty="0">
                <a:solidFill>
                  <a:srgbClr val="000000"/>
                </a:solidFill>
                <a:latin typeface="Arial"/>
                <a:ea typeface="+mn-ea"/>
              </a:rPr>
              <a:t>Main Telephone Number | (518) 473-6108</a:t>
            </a:r>
          </a:p>
          <a:p>
            <a:pPr marL="800100" lvl="1" indent="-342900" eaLnBrk="0" hangingPunct="0">
              <a:spcBef>
                <a:spcPct val="20000"/>
              </a:spcBef>
              <a:buClr>
                <a:schemeClr val="accent1">
                  <a:lumMod val="50000"/>
                </a:schemeClr>
              </a:buClr>
              <a:buSzPct val="75000"/>
              <a:buFont typeface="Wingdings" panose="05000000000000000000" pitchFamily="2" charset="2"/>
              <a:buChar char="q"/>
            </a:pPr>
            <a:r>
              <a:rPr lang="en-US" altLang="en-US" sz="2100" kern="0" dirty="0">
                <a:solidFill>
                  <a:srgbClr val="000000"/>
                </a:solidFill>
                <a:latin typeface="Arial"/>
                <a:ea typeface="+mn-ea"/>
              </a:rPr>
              <a:t>Email Address | </a:t>
            </a:r>
            <a:r>
              <a:rPr lang="en-US" altLang="en-US" sz="2100" kern="0" dirty="0">
                <a:solidFill>
                  <a:srgbClr val="000000"/>
                </a:solidFill>
                <a:latin typeface="Arial"/>
                <a:ea typeface="+mn-ea"/>
                <a:hlinkClick r:id="rId5"/>
              </a:rPr>
              <a:t>SPECED@nysed.gov</a:t>
            </a:r>
            <a:endParaRPr lang="en-US" altLang="en-US" sz="2100" kern="0" dirty="0">
              <a:solidFill>
                <a:srgbClr val="000000"/>
              </a:solidFill>
              <a:latin typeface="Arial"/>
              <a:ea typeface="+mn-ea"/>
            </a:endParaRPr>
          </a:p>
          <a:p>
            <a:pPr marL="742950" lvl="1" indent="-285750" eaLnBrk="0" hangingPunct="0">
              <a:spcBef>
                <a:spcPct val="20000"/>
              </a:spcBef>
              <a:buClr>
                <a:srgbClr val="9999CC"/>
              </a:buClr>
              <a:buSzPct val="80000"/>
            </a:pPr>
            <a:endParaRPr lang="en-US" altLang="en-US" sz="1000" kern="0" dirty="0">
              <a:solidFill>
                <a:srgbClr val="000000"/>
              </a:solidFill>
              <a:latin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228600" y="209550"/>
            <a:ext cx="8686800" cy="762000"/>
          </a:xfrm>
        </p:spPr>
        <p:txBody>
          <a:bodyPr>
            <a:normAutofit/>
          </a:bodyPr>
          <a:lstStyle/>
          <a:p>
            <a:pPr algn="ctr">
              <a:defRPr/>
            </a:pPr>
            <a:r>
              <a:rPr lang="en-US" altLang="en-US" sz="3200" dirty="0">
                <a:solidFill>
                  <a:schemeClr val="tx2">
                    <a:lumMod val="75000"/>
                  </a:schemeClr>
                </a:solidFill>
              </a:rPr>
              <a:t>Preschool Resources</a:t>
            </a:r>
            <a:endParaRPr lang="en-US" altLang="en-US" sz="3200" dirty="0">
              <a:solidFill>
                <a:schemeClr val="tx2">
                  <a:lumMod val="75000"/>
                </a:schemeClr>
              </a:solidFill>
              <a:ea typeface="ＭＳ Ｐゴシック" pitchFamily="34" charset="-128"/>
            </a:endParaRPr>
          </a:p>
        </p:txBody>
      </p:sp>
      <p:sp>
        <p:nvSpPr>
          <p:cNvPr id="3" name="Rectangle 2"/>
          <p:cNvSpPr/>
          <p:nvPr/>
        </p:nvSpPr>
        <p:spPr>
          <a:xfrm>
            <a:off x="304800" y="971550"/>
            <a:ext cx="8153400" cy="4296561"/>
          </a:xfrm>
          <a:prstGeom prst="rect">
            <a:avLst/>
          </a:prstGeom>
        </p:spPr>
        <p:txBody>
          <a:bodyPr wrap="square">
            <a:spAutoFit/>
          </a:bodyPr>
          <a:lstStyle/>
          <a:p>
            <a:pPr marL="112713" lvl="0" indent="-112713" eaLnBrk="0" hangingPunct="0">
              <a:spcBef>
                <a:spcPct val="20000"/>
              </a:spcBef>
              <a:buClr>
                <a:srgbClr val="00007D"/>
              </a:buClr>
              <a:buSzPct val="75000"/>
              <a:buFont typeface="Wingdings" pitchFamily="2" charset="2"/>
              <a:buChar char="n"/>
            </a:pPr>
            <a:r>
              <a:rPr lang="en-US" altLang="en-US" sz="1800" b="1" kern="0" dirty="0">
                <a:solidFill>
                  <a:srgbClr val="000000"/>
                </a:solidFill>
                <a:latin typeface="Arial"/>
                <a:ea typeface="+mn-ea"/>
              </a:rPr>
              <a:t>Evaluation Policy Memo</a:t>
            </a:r>
          </a:p>
          <a:p>
            <a:pPr marL="512763" lvl="1" indent="-285750" eaLnBrk="0" hangingPunct="0">
              <a:spcBef>
                <a:spcPct val="20000"/>
              </a:spcBef>
              <a:buClr>
                <a:schemeClr val="accent1">
                  <a:lumMod val="50000"/>
                </a:schemeClr>
              </a:buClr>
              <a:buSzPct val="80000"/>
              <a:buFont typeface="Wingdings" panose="05000000000000000000" pitchFamily="2" charset="2"/>
              <a:buChar char="q"/>
            </a:pPr>
            <a:r>
              <a:rPr lang="en-US" sz="1600" u="sng" dirty="0">
                <a:hlinkClick r:id="rId2"/>
              </a:rPr>
              <a:t>https://www.oms.nysed.gov/stac/preschool/policy/eval3-4yr803.pdf</a:t>
            </a:r>
            <a:endParaRPr lang="en-US" sz="1600" u="sng" dirty="0"/>
          </a:p>
          <a:p>
            <a:pPr marL="112713" lvl="0" indent="-112713" eaLnBrk="0" hangingPunct="0">
              <a:spcBef>
                <a:spcPct val="20000"/>
              </a:spcBef>
              <a:buClr>
                <a:srgbClr val="00007D"/>
              </a:buClr>
              <a:buSzPct val="75000"/>
              <a:buFont typeface="Wingdings" pitchFamily="2" charset="2"/>
              <a:buChar char="n"/>
            </a:pPr>
            <a:r>
              <a:rPr lang="en-US" altLang="en-US" sz="1800" b="1" kern="0" dirty="0">
                <a:solidFill>
                  <a:srgbClr val="000000"/>
                </a:solidFill>
                <a:latin typeface="Arial"/>
                <a:ea typeface="+mn-ea"/>
              </a:rPr>
              <a:t>SEIT / Related Service Policy Memo</a:t>
            </a:r>
          </a:p>
          <a:p>
            <a:pPr marL="512763" lvl="1" indent="-285750" eaLnBrk="0" hangingPunct="0">
              <a:spcBef>
                <a:spcPct val="20000"/>
              </a:spcBef>
              <a:buClr>
                <a:schemeClr val="accent1">
                  <a:lumMod val="50000"/>
                </a:schemeClr>
              </a:buClr>
              <a:buSzPct val="80000"/>
              <a:buFont typeface="Wingdings" panose="05000000000000000000" pitchFamily="2" charset="2"/>
              <a:buChar char="q"/>
            </a:pPr>
            <a:r>
              <a:rPr lang="en-US" sz="1600" u="sng" dirty="0">
                <a:solidFill>
                  <a:srgbClr val="0000FF"/>
                </a:solidFill>
                <a:latin typeface="Arial" panose="020B0604020202020204" pitchFamily="34" charset="0"/>
                <a:ea typeface="Calibri"/>
                <a:cs typeface="Arial" panose="020B0604020202020204" pitchFamily="34" charset="0"/>
                <a:hlinkClick r:id="rId3"/>
              </a:rPr>
              <a:t>https://www.oms.nysed.gov/stac/preschool/correspondence/SEIS_Data_Collection_Guidance.pdf</a:t>
            </a:r>
            <a:endParaRPr lang="en-US" sz="1600" u="sng" dirty="0">
              <a:solidFill>
                <a:srgbClr val="0000FF"/>
              </a:solidFill>
              <a:latin typeface="Arial" panose="020B0604020202020204" pitchFamily="34" charset="0"/>
              <a:ea typeface="Calibri"/>
              <a:cs typeface="Arial" panose="020B0604020202020204" pitchFamily="34" charset="0"/>
            </a:endParaRPr>
          </a:p>
          <a:p>
            <a:pPr marL="112713" lvl="0" indent="-112713" eaLnBrk="0" hangingPunct="0">
              <a:spcBef>
                <a:spcPct val="20000"/>
              </a:spcBef>
              <a:buClr>
                <a:srgbClr val="00007D"/>
              </a:buClr>
              <a:buSzPct val="75000"/>
              <a:buFont typeface="Wingdings" pitchFamily="2" charset="2"/>
              <a:buChar char="n"/>
            </a:pPr>
            <a:r>
              <a:rPr lang="en-US" altLang="en-US" sz="1800" b="1" kern="0" dirty="0">
                <a:solidFill>
                  <a:srgbClr val="000000"/>
                </a:solidFill>
                <a:latin typeface="Arial"/>
                <a:ea typeface="+mn-ea"/>
              </a:rPr>
              <a:t>Transportation Policy Memo</a:t>
            </a:r>
          </a:p>
          <a:p>
            <a:pPr marL="512763" lvl="1" indent="-285750" eaLnBrk="0" hangingPunct="0">
              <a:spcBef>
                <a:spcPct val="20000"/>
              </a:spcBef>
              <a:buClr>
                <a:schemeClr val="accent1">
                  <a:lumMod val="50000"/>
                </a:schemeClr>
              </a:buClr>
              <a:buSzPct val="80000"/>
              <a:buFont typeface="Wingdings" panose="05000000000000000000" pitchFamily="2" charset="2"/>
              <a:buChar char="q"/>
            </a:pPr>
            <a:r>
              <a:rPr lang="en-US" sz="1600" u="sng" dirty="0">
                <a:solidFill>
                  <a:srgbClr val="0000FF"/>
                </a:solidFill>
                <a:latin typeface="Arial" panose="020B0604020202020204" pitchFamily="34" charset="0"/>
                <a:ea typeface="Calibri"/>
                <a:cs typeface="Arial" panose="020B0604020202020204" pitchFamily="34" charset="0"/>
                <a:hlinkClick r:id="rId4"/>
              </a:rPr>
              <a:t>https://www.p12.nysed.gov/specialed/publications/preschooltrans-811.htm</a:t>
            </a:r>
            <a:endParaRPr lang="en-US" sz="1600" u="sng" dirty="0">
              <a:solidFill>
                <a:srgbClr val="0000FF"/>
              </a:solidFill>
              <a:latin typeface="Arial" panose="020B0604020202020204" pitchFamily="34" charset="0"/>
              <a:ea typeface="Calibri"/>
              <a:cs typeface="Arial" panose="020B0604020202020204" pitchFamily="34" charset="0"/>
            </a:endParaRPr>
          </a:p>
          <a:p>
            <a:pPr marL="112713" lvl="0" indent="-112713" eaLnBrk="0" hangingPunct="0">
              <a:spcBef>
                <a:spcPct val="20000"/>
              </a:spcBef>
              <a:buClr>
                <a:srgbClr val="00007D"/>
              </a:buClr>
              <a:buSzPct val="75000"/>
              <a:buFont typeface="Wingdings" pitchFamily="2" charset="2"/>
              <a:buChar char="n"/>
            </a:pPr>
            <a:r>
              <a:rPr lang="en-US" altLang="en-US" sz="1800" b="1" kern="0" dirty="0">
                <a:solidFill>
                  <a:srgbClr val="000000"/>
                </a:solidFill>
                <a:latin typeface="Arial"/>
                <a:ea typeface="+mn-ea"/>
              </a:rPr>
              <a:t>STAC Online System Request for Access Form</a:t>
            </a:r>
          </a:p>
          <a:p>
            <a:pPr marL="512763" lvl="1" indent="-285750" eaLnBrk="0" hangingPunct="0">
              <a:spcBef>
                <a:spcPct val="20000"/>
              </a:spcBef>
              <a:buClr>
                <a:schemeClr val="accent1">
                  <a:lumMod val="50000"/>
                </a:schemeClr>
              </a:buClr>
              <a:buSzPct val="80000"/>
              <a:buFont typeface="Wingdings" panose="05000000000000000000" pitchFamily="2" charset="2"/>
              <a:buChar char="q"/>
            </a:pPr>
            <a:r>
              <a:rPr lang="en-US" sz="1600" u="sng" dirty="0">
                <a:hlinkClick r:id="rId5"/>
              </a:rPr>
              <a:t>https://www.oms.nysed.gov/stac/forms/stac_access_form.pdf</a:t>
            </a:r>
            <a:endParaRPr lang="en-US" sz="1600" u="sng" dirty="0"/>
          </a:p>
          <a:p>
            <a:pPr marL="512763" lvl="1" indent="-285750" eaLnBrk="0" hangingPunct="0">
              <a:spcBef>
                <a:spcPct val="20000"/>
              </a:spcBef>
              <a:buClr>
                <a:schemeClr val="accent1">
                  <a:lumMod val="50000"/>
                </a:schemeClr>
              </a:buClr>
              <a:buSzPct val="80000"/>
              <a:buFont typeface="Wingdings" panose="05000000000000000000" pitchFamily="2" charset="2"/>
              <a:buChar char="q"/>
            </a:pPr>
            <a:r>
              <a:rPr lang="en-US" sz="1600" u="sng" dirty="0">
                <a:hlinkClick r:id="rId6"/>
              </a:rPr>
              <a:t>https://www.oms.nysed.gov/stac/stac_online_system/stac_access_notice_consultants.html</a:t>
            </a:r>
            <a:endParaRPr lang="en-US" sz="1600" u="sng" dirty="0"/>
          </a:p>
          <a:p>
            <a:pPr marL="112713" lvl="0" indent="-112713" eaLnBrk="0" hangingPunct="0">
              <a:spcBef>
                <a:spcPct val="20000"/>
              </a:spcBef>
              <a:buClr>
                <a:srgbClr val="00007D"/>
              </a:buClr>
              <a:buSzPct val="75000"/>
              <a:buFont typeface="Wingdings" pitchFamily="2" charset="2"/>
              <a:buChar char="n"/>
            </a:pPr>
            <a:r>
              <a:rPr lang="en-US" altLang="en-US" sz="1800" b="1" kern="0" dirty="0">
                <a:solidFill>
                  <a:srgbClr val="000000"/>
                </a:solidFill>
                <a:latin typeface="Arial"/>
                <a:ea typeface="+mn-ea"/>
              </a:rPr>
              <a:t>SED File Transfer Manager Access Form</a:t>
            </a:r>
          </a:p>
          <a:p>
            <a:pPr marL="512763" lvl="1" indent="-285750" eaLnBrk="0" hangingPunct="0">
              <a:spcBef>
                <a:spcPct val="20000"/>
              </a:spcBef>
              <a:buClr>
                <a:schemeClr val="accent1">
                  <a:lumMod val="50000"/>
                </a:schemeClr>
              </a:buClr>
              <a:buSzPct val="80000"/>
              <a:buFont typeface="Wingdings" panose="05000000000000000000" pitchFamily="2" charset="2"/>
              <a:buChar char="q"/>
            </a:pPr>
            <a:r>
              <a:rPr lang="en-US" sz="1600" u="sng" dirty="0">
                <a:hlinkClick r:id="rId7"/>
              </a:rPr>
              <a:t>https://www.oms.nysed.gov/stac/forms/stac-603_form_authorization_ftp.pdf</a:t>
            </a:r>
            <a:endParaRPr lang="en-US" sz="1600" u="sng" dirty="0"/>
          </a:p>
          <a:p>
            <a:pPr marL="512763" lvl="1" indent="-285750" eaLnBrk="0" hangingPunct="0">
              <a:spcBef>
                <a:spcPct val="20000"/>
              </a:spcBef>
              <a:buClr>
                <a:schemeClr val="accent1">
                  <a:lumMod val="50000"/>
                </a:schemeClr>
              </a:buClr>
              <a:buSzPct val="80000"/>
              <a:buFont typeface="Wingdings" panose="05000000000000000000" pitchFamily="2" charset="2"/>
              <a:buChar char="q"/>
            </a:pPr>
            <a:endParaRPr lang="en-US" sz="1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3950"/>
            <a:ext cx="8382000" cy="1034034"/>
          </a:xfrm>
        </p:spPr>
        <p:txBody>
          <a:bodyPr>
            <a:normAutofit fontScale="90000"/>
          </a:bodyPr>
          <a:lstStyle/>
          <a:p>
            <a:r>
              <a:rPr lang="en-US" dirty="0">
                <a:solidFill>
                  <a:schemeClr val="tx2">
                    <a:lumMod val="75000"/>
                  </a:schemeClr>
                </a:solidFill>
              </a:rPr>
              <a:t>Thank you for attending this training.</a:t>
            </a:r>
            <a:endParaRPr lang="en-US" sz="3100" dirty="0">
              <a:solidFill>
                <a:schemeClr val="tx2">
                  <a:lumMod val="75000"/>
                </a:schemeClr>
              </a:solidFill>
            </a:endParaRPr>
          </a:p>
        </p:txBody>
      </p:sp>
      <p:sp>
        <p:nvSpPr>
          <p:cNvPr id="3" name="Subtitle 2"/>
          <p:cNvSpPr>
            <a:spLocks noGrp="1"/>
          </p:cNvSpPr>
          <p:nvPr>
            <p:ph type="subTitle" idx="1"/>
          </p:nvPr>
        </p:nvSpPr>
        <p:spPr>
          <a:xfrm>
            <a:off x="1746504" y="3248787"/>
            <a:ext cx="5650992" cy="365760"/>
          </a:xfrm>
        </p:spPr>
        <p:txBody>
          <a:bodyPr>
            <a:normAutofit fontScale="92500"/>
          </a:bodyPr>
          <a:lstStyle/>
          <a:p>
            <a:r>
              <a:rPr lang="en-US" dirty="0">
                <a:hlinkClick r:id="rId2">
                  <a:extLst>
                    <a:ext uri="{A12FA001-AC4F-418D-AE19-62706E023703}">
                      <ahyp:hlinkClr xmlns:ahyp="http://schemas.microsoft.com/office/drawing/2018/hyperlinkcolor" val="tx"/>
                    </a:ext>
                  </a:extLst>
                </a:hlinkClick>
              </a:rPr>
              <a:t>https://www.oms.nysed.gov/stac/training_materials/</a:t>
            </a:r>
            <a:endParaRPr lang="en-US" dirty="0"/>
          </a:p>
          <a:p>
            <a:endParaRPr lang="en-US" dirty="0"/>
          </a:p>
        </p:txBody>
      </p:sp>
      <p:sp>
        <p:nvSpPr>
          <p:cNvPr id="2052" name="Text Box 5"/>
          <p:cNvSpPr txBox="1">
            <a:spLocks noChangeArrowheads="1"/>
          </p:cNvSpPr>
          <p:nvPr/>
        </p:nvSpPr>
        <p:spPr bwMode="auto">
          <a:xfrm>
            <a:off x="152400" y="4705350"/>
            <a:ext cx="2971800" cy="40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t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defRPr/>
            </a:pPr>
            <a:r>
              <a:rPr lang="en-US" sz="1050" b="1" i="1" dirty="0">
                <a:solidFill>
                  <a:schemeClr val="bg1"/>
                </a:solidFill>
                <a:cs typeface="Arial" charset="0"/>
              </a:rPr>
              <a:t>Rev.  May 2023</a:t>
            </a:r>
          </a:p>
          <a:p>
            <a:pPr>
              <a:spcBef>
                <a:spcPct val="50000"/>
              </a:spcBef>
              <a:defRPr/>
            </a:pPr>
            <a:endParaRPr lang="en-US" sz="1050" b="1" i="1" dirty="0">
              <a:solidFill>
                <a:schemeClr val="bg1"/>
              </a:solidFill>
              <a:cs typeface="Arial" charset="0"/>
            </a:endParaRPr>
          </a:p>
        </p:txBody>
      </p:sp>
      <p:sp>
        <p:nvSpPr>
          <p:cNvPr id="4" name="TextBox 3">
            <a:extLst>
              <a:ext uri="{FF2B5EF4-FFF2-40B4-BE49-F238E27FC236}">
                <a16:creationId xmlns:a16="http://schemas.microsoft.com/office/drawing/2014/main" id="{0892EAB7-0F8E-88B4-EBE2-90299005837F}"/>
              </a:ext>
            </a:extLst>
          </p:cNvPr>
          <p:cNvSpPr txBox="1"/>
          <p:nvPr/>
        </p:nvSpPr>
        <p:spPr>
          <a:xfrm>
            <a:off x="381000" y="2306110"/>
            <a:ext cx="8382000" cy="954107"/>
          </a:xfrm>
          <a:prstGeom prst="rect">
            <a:avLst/>
          </a:prstGeom>
          <a:noFill/>
        </p:spPr>
        <p:txBody>
          <a:bodyPr wrap="square" rtlCol="0">
            <a:spAutoFit/>
          </a:bodyPr>
          <a:lstStyle/>
          <a:p>
            <a:pPr algn="ctr"/>
            <a:r>
              <a:rPr lang="en-US" sz="2800" dirty="0">
                <a:solidFill>
                  <a:schemeClr val="tx2">
                    <a:lumMod val="75000"/>
                  </a:schemeClr>
                </a:solidFill>
              </a:rPr>
              <a:t>A downloadable version of this presentation is available on the STAC website:</a:t>
            </a:r>
          </a:p>
        </p:txBody>
      </p:sp>
    </p:spTree>
    <p:extLst>
      <p:ext uri="{BB962C8B-B14F-4D97-AF65-F5344CB8AC3E}">
        <p14:creationId xmlns:p14="http://schemas.microsoft.com/office/powerpoint/2010/main" val="2482589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35"/>
          <p:cNvSpPr>
            <a:spLocks noChangeShapeType="1"/>
          </p:cNvSpPr>
          <p:nvPr/>
        </p:nvSpPr>
        <p:spPr bwMode="auto">
          <a:xfrm>
            <a:off x="1562100" y="2038350"/>
            <a:ext cx="0" cy="98107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 name="Line 37"/>
          <p:cNvSpPr>
            <a:spLocks noChangeShapeType="1"/>
          </p:cNvSpPr>
          <p:nvPr/>
        </p:nvSpPr>
        <p:spPr bwMode="auto">
          <a:xfrm flipH="1">
            <a:off x="5791200" y="1524000"/>
            <a:ext cx="952500" cy="4667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 name="Line 38"/>
          <p:cNvSpPr>
            <a:spLocks noChangeShapeType="1"/>
          </p:cNvSpPr>
          <p:nvPr/>
        </p:nvSpPr>
        <p:spPr bwMode="auto">
          <a:xfrm flipH="1" flipV="1">
            <a:off x="5486400" y="2800350"/>
            <a:ext cx="1143000" cy="6858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Line 36"/>
          <p:cNvSpPr>
            <a:spLocks noChangeShapeType="1"/>
          </p:cNvSpPr>
          <p:nvPr/>
        </p:nvSpPr>
        <p:spPr bwMode="auto">
          <a:xfrm flipV="1">
            <a:off x="2514600" y="2800350"/>
            <a:ext cx="1143000" cy="6858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Title 1"/>
          <p:cNvSpPr>
            <a:spLocks noGrp="1"/>
          </p:cNvSpPr>
          <p:nvPr>
            <p:ph type="title"/>
          </p:nvPr>
        </p:nvSpPr>
        <p:spPr>
          <a:xfrm>
            <a:off x="228600" y="209550"/>
            <a:ext cx="8686800" cy="838200"/>
          </a:xfrm>
        </p:spPr>
        <p:txBody>
          <a:bodyPr>
            <a:noAutofit/>
          </a:bodyPr>
          <a:lstStyle/>
          <a:p>
            <a:r>
              <a:rPr lang="en-US" altLang="en-US" sz="2800" dirty="0">
                <a:solidFill>
                  <a:schemeClr val="tx2">
                    <a:lumMod val="75000"/>
                  </a:schemeClr>
                </a:solidFill>
              </a:rPr>
              <a:t>Basic Process</a:t>
            </a:r>
            <a:r>
              <a:rPr lang="en-US" altLang="en-US" sz="2400" dirty="0">
                <a:solidFill>
                  <a:schemeClr val="tx2">
                    <a:lumMod val="75000"/>
                  </a:schemeClr>
                </a:solidFill>
              </a:rPr>
              <a:t> – Preschool Services and Evaluations</a:t>
            </a:r>
            <a:endParaRPr lang="en-US" sz="2400" dirty="0">
              <a:solidFill>
                <a:schemeClr val="tx2">
                  <a:lumMod val="75000"/>
                </a:schemeClr>
              </a:solidFill>
            </a:endParaRPr>
          </a:p>
        </p:txBody>
      </p:sp>
      <p:sp>
        <p:nvSpPr>
          <p:cNvPr id="4" name="Oval 33"/>
          <p:cNvSpPr>
            <a:spLocks noChangeArrowheads="1"/>
          </p:cNvSpPr>
          <p:nvPr/>
        </p:nvSpPr>
        <p:spPr bwMode="auto">
          <a:xfrm>
            <a:off x="3314700" y="1276350"/>
            <a:ext cx="2514600" cy="1828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ct val="50000"/>
              </a:spcBef>
              <a:buClrTx/>
              <a:buSzTx/>
              <a:buFontTx/>
              <a:buNone/>
            </a:pPr>
            <a:r>
              <a:rPr lang="en-US" altLang="en-US" sz="1800" dirty="0"/>
              <a:t>Approved Child Evaluation or Service Record on STAC System</a:t>
            </a:r>
          </a:p>
        </p:txBody>
      </p:sp>
      <p:sp>
        <p:nvSpPr>
          <p:cNvPr id="7" name="AutoShape 29"/>
          <p:cNvSpPr>
            <a:spLocks noChangeArrowheads="1"/>
          </p:cNvSpPr>
          <p:nvPr/>
        </p:nvSpPr>
        <p:spPr bwMode="auto">
          <a:xfrm>
            <a:off x="533400" y="1133475"/>
            <a:ext cx="2057400" cy="1066800"/>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ct val="0"/>
              </a:spcBef>
              <a:buClrTx/>
              <a:buSzTx/>
              <a:buNone/>
            </a:pPr>
            <a:r>
              <a:rPr lang="en-US" altLang="en-US" sz="1800" b="1" dirty="0">
                <a:solidFill>
                  <a:schemeClr val="bg1"/>
                </a:solidFill>
              </a:rPr>
              <a:t>CPSE evaluates, determines disability and service needs</a:t>
            </a:r>
          </a:p>
        </p:txBody>
      </p:sp>
      <p:sp>
        <p:nvSpPr>
          <p:cNvPr id="9" name="AutoShape 30"/>
          <p:cNvSpPr>
            <a:spLocks noChangeArrowheads="1"/>
          </p:cNvSpPr>
          <p:nvPr/>
        </p:nvSpPr>
        <p:spPr bwMode="auto">
          <a:xfrm>
            <a:off x="533400" y="3028950"/>
            <a:ext cx="2019300" cy="1066800"/>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ct val="0"/>
              </a:spcBef>
              <a:buClrTx/>
              <a:buSzTx/>
              <a:buNone/>
            </a:pPr>
            <a:r>
              <a:rPr lang="en-US" altLang="en-US" sz="1800" b="1" dirty="0">
                <a:solidFill>
                  <a:schemeClr val="bg1"/>
                </a:solidFill>
              </a:rPr>
              <a:t>County submits STAC record, contracts / pays providers</a:t>
            </a:r>
          </a:p>
        </p:txBody>
      </p:sp>
      <p:sp>
        <p:nvSpPr>
          <p:cNvPr id="10" name="AutoShape 39"/>
          <p:cNvSpPr>
            <a:spLocks noChangeArrowheads="1"/>
          </p:cNvSpPr>
          <p:nvPr/>
        </p:nvSpPr>
        <p:spPr bwMode="auto">
          <a:xfrm>
            <a:off x="3390900" y="3448050"/>
            <a:ext cx="2362200" cy="1600200"/>
          </a:xfrm>
          <a:prstGeom prst="flowChartProcess">
            <a:avLst/>
          </a:prstGeom>
          <a:solidFill>
            <a:srgbClr val="78953D"/>
          </a:solidFill>
          <a:ln w="9525">
            <a:solidFill>
              <a:schemeClr val="tx1"/>
            </a:solidFill>
            <a:miter lim="800000"/>
            <a:headEnd/>
            <a:tailEnd/>
          </a:ln>
          <a:effectLst/>
        </p:spPr>
        <p:txBody>
          <a:bodyPr anchor="ct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ct val="0"/>
              </a:spcBef>
              <a:buClrTx/>
              <a:buSzTx/>
              <a:buFontTx/>
              <a:buNone/>
            </a:pPr>
            <a:r>
              <a:rPr lang="en-US" altLang="en-US" sz="1800" b="1" dirty="0">
                <a:solidFill>
                  <a:schemeClr val="bg1"/>
                </a:solidFill>
              </a:rPr>
              <a:t>County verifies services delivered and paid to generate 59.5% reimbursement</a:t>
            </a:r>
          </a:p>
        </p:txBody>
      </p:sp>
      <p:sp>
        <p:nvSpPr>
          <p:cNvPr id="11" name="AutoShape 32"/>
          <p:cNvSpPr>
            <a:spLocks noChangeArrowheads="1"/>
          </p:cNvSpPr>
          <p:nvPr/>
        </p:nvSpPr>
        <p:spPr bwMode="auto">
          <a:xfrm>
            <a:off x="6553200" y="1128712"/>
            <a:ext cx="2209800" cy="1214438"/>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ct val="0"/>
              </a:spcBef>
              <a:buClrTx/>
              <a:buSzTx/>
              <a:buNone/>
            </a:pPr>
            <a:r>
              <a:rPr lang="en-US" altLang="en-US" sz="1800" b="1" dirty="0">
                <a:solidFill>
                  <a:schemeClr val="bg1"/>
                </a:solidFill>
              </a:rPr>
              <a:t>Programs are approved by NYSED Office of Special Education</a:t>
            </a:r>
          </a:p>
        </p:txBody>
      </p:sp>
      <p:sp>
        <p:nvSpPr>
          <p:cNvPr id="12" name="AutoShape 31"/>
          <p:cNvSpPr>
            <a:spLocks noChangeArrowheads="1"/>
          </p:cNvSpPr>
          <p:nvPr/>
        </p:nvSpPr>
        <p:spPr bwMode="auto">
          <a:xfrm>
            <a:off x="6553200" y="3019425"/>
            <a:ext cx="2209800" cy="1066800"/>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ct val="0"/>
              </a:spcBef>
              <a:buClrTx/>
              <a:buSzTx/>
              <a:buNone/>
            </a:pPr>
            <a:r>
              <a:rPr lang="en-US" altLang="en-US" sz="1800" b="1" dirty="0">
                <a:solidFill>
                  <a:schemeClr val="bg1"/>
                </a:solidFill>
              </a:rPr>
              <a:t>Rate is added for programs, services</a:t>
            </a:r>
          </a:p>
        </p:txBody>
      </p:sp>
      <p:sp>
        <p:nvSpPr>
          <p:cNvPr id="15" name="Line 40"/>
          <p:cNvSpPr>
            <a:spLocks noChangeShapeType="1"/>
          </p:cNvSpPr>
          <p:nvPr/>
        </p:nvSpPr>
        <p:spPr bwMode="auto">
          <a:xfrm>
            <a:off x="4572000" y="3114675"/>
            <a:ext cx="0" cy="33337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712C2-200D-04E8-F3F0-365DF8072E9F}"/>
              </a:ext>
            </a:extLst>
          </p:cNvPr>
          <p:cNvSpPr>
            <a:spLocks noGrp="1"/>
          </p:cNvSpPr>
          <p:nvPr>
            <p:ph type="title"/>
          </p:nvPr>
        </p:nvSpPr>
        <p:spPr>
          <a:xfrm>
            <a:off x="76200" y="438150"/>
            <a:ext cx="8839200" cy="438912"/>
          </a:xfrm>
        </p:spPr>
        <p:txBody>
          <a:bodyPr>
            <a:noAutofit/>
          </a:bodyPr>
          <a:lstStyle/>
          <a:p>
            <a:pPr algn="l"/>
            <a:r>
              <a:rPr lang="en-US" sz="2850" dirty="0">
                <a:solidFill>
                  <a:schemeClr val="tx2">
                    <a:lumMod val="75000"/>
                  </a:schemeClr>
                </a:solidFill>
                <a:cs typeface="+mj-cs"/>
              </a:rPr>
              <a:t>Electronic Record Access</a:t>
            </a:r>
            <a:endParaRPr lang="en-US" sz="2850" dirty="0">
              <a:solidFill>
                <a:schemeClr val="tx2">
                  <a:lumMod val="75000"/>
                </a:schemeClr>
              </a:solidFill>
            </a:endParaRPr>
          </a:p>
        </p:txBody>
      </p:sp>
      <p:sp>
        <p:nvSpPr>
          <p:cNvPr id="4" name="TextBox 3">
            <a:extLst>
              <a:ext uri="{FF2B5EF4-FFF2-40B4-BE49-F238E27FC236}">
                <a16:creationId xmlns:a16="http://schemas.microsoft.com/office/drawing/2014/main" id="{86466AC8-5B65-3809-CF42-F3CD8B332799}"/>
              </a:ext>
            </a:extLst>
          </p:cNvPr>
          <p:cNvSpPr txBox="1"/>
          <p:nvPr/>
        </p:nvSpPr>
        <p:spPr>
          <a:xfrm>
            <a:off x="205563" y="877062"/>
            <a:ext cx="8382000" cy="3617401"/>
          </a:xfrm>
          <a:prstGeom prst="rect">
            <a:avLst/>
          </a:prstGeom>
          <a:noFill/>
        </p:spPr>
        <p:txBody>
          <a:bodyPr wrap="square">
            <a:spAutoFit/>
          </a:bodyPr>
          <a:lstStyle/>
          <a:p>
            <a:pPr eaLnBrk="1" hangingPunct="1">
              <a:lnSpc>
                <a:spcPct val="90000"/>
              </a:lnSpc>
              <a:spcBef>
                <a:spcPts val="0"/>
              </a:spcBef>
              <a:spcAft>
                <a:spcPts val="800"/>
              </a:spcAft>
              <a:buFontTx/>
              <a:buNone/>
              <a:defRPr/>
            </a:pPr>
            <a:r>
              <a:rPr lang="en-US" altLang="en-US" sz="2000" dirty="0">
                <a:ea typeface="ＭＳ Ｐゴシック" pitchFamily="34" charset="-128"/>
              </a:rPr>
              <a:t>There are two systems important to STAC reimbursement:</a:t>
            </a:r>
          </a:p>
          <a:p>
            <a:pPr marL="344488" indent="-344488" eaLnBrk="1" hangingPunct="1">
              <a:lnSpc>
                <a:spcPct val="90000"/>
              </a:lnSpc>
              <a:spcBef>
                <a:spcPts val="0"/>
              </a:spcBef>
              <a:buFont typeface="+mj-lt"/>
              <a:buAutoNum type="arabicPeriod"/>
              <a:defRPr/>
            </a:pPr>
            <a:r>
              <a:rPr lang="en-US" altLang="en-US" sz="2000" u="sng" dirty="0">
                <a:ea typeface="ＭＳ Ｐゴシック" pitchFamily="34" charset="-128"/>
              </a:rPr>
              <a:t>STAC Online (EFRT) System</a:t>
            </a:r>
            <a:r>
              <a:rPr lang="en-US" altLang="en-US" sz="2000" dirty="0">
                <a:ea typeface="ＭＳ Ｐゴシック" pitchFamily="34" charset="-128"/>
              </a:rPr>
              <a:t> </a:t>
            </a:r>
          </a:p>
          <a:p>
            <a:pPr>
              <a:lnSpc>
                <a:spcPct val="90000"/>
              </a:lnSpc>
              <a:spcBef>
                <a:spcPts val="300"/>
              </a:spcBef>
              <a:buNone/>
              <a:tabLst>
                <a:tab pos="1598613" algn="l"/>
              </a:tabLst>
              <a:defRPr/>
            </a:pPr>
            <a:r>
              <a:rPr lang="en-US" altLang="en-US" sz="1400" b="1" dirty="0">
                <a:ea typeface="ＭＳ Ｐゴシック" pitchFamily="34" charset="-128"/>
              </a:rPr>
              <a:t>       Employee Form:	</a:t>
            </a:r>
            <a:r>
              <a:rPr lang="en-US" altLang="en-US" sz="1400" b="1" dirty="0">
                <a:ea typeface="ＭＳ Ｐゴシック" pitchFamily="34" charset="-128"/>
                <a:hlinkClick r:id="rId2"/>
              </a:rPr>
              <a:t>https://www.oms.nysed.gov/stac/forms/stac_access_form.pdf</a:t>
            </a:r>
            <a:endParaRPr lang="en-US" altLang="en-US" sz="1400" b="1" dirty="0">
              <a:ea typeface="ＭＳ Ｐゴシック" pitchFamily="34" charset="-128"/>
            </a:endParaRPr>
          </a:p>
          <a:p>
            <a:pPr>
              <a:lnSpc>
                <a:spcPct val="90000"/>
              </a:lnSpc>
              <a:spcBef>
                <a:spcPts val="0"/>
              </a:spcBef>
              <a:spcAft>
                <a:spcPts val="300"/>
              </a:spcAft>
              <a:buNone/>
              <a:tabLst>
                <a:tab pos="1598613" algn="l"/>
              </a:tabLst>
              <a:defRPr/>
            </a:pPr>
            <a:r>
              <a:rPr lang="en-US" altLang="en-US" sz="1400" b="1" dirty="0"/>
              <a:t>       </a:t>
            </a:r>
            <a:r>
              <a:rPr lang="en-US" altLang="en-US" sz="1400" b="1" dirty="0">
                <a:ea typeface="ＭＳ Ｐゴシック" pitchFamily="34" charset="-128"/>
              </a:rPr>
              <a:t>Consultant Form:	</a:t>
            </a:r>
            <a:r>
              <a:rPr lang="en-US" altLang="en-US" sz="1400" b="1" dirty="0">
                <a:ea typeface="ＭＳ Ｐゴシック" pitchFamily="34" charset="-128"/>
                <a:hlinkClick r:id="rId3"/>
              </a:rPr>
              <a:t>https://www.oms.nysed.gov/stac/forms/stac_access_form_consultants.pdf</a:t>
            </a:r>
            <a:endParaRPr lang="en-US" altLang="en-US" sz="1400" b="1" dirty="0">
              <a:ea typeface="ＭＳ Ｐゴシック" pitchFamily="34" charset="-128"/>
            </a:endParaRPr>
          </a:p>
          <a:p>
            <a:pPr marL="344487" eaLnBrk="1" hangingPunct="1">
              <a:lnSpc>
                <a:spcPct val="90000"/>
              </a:lnSpc>
              <a:spcBef>
                <a:spcPts val="0"/>
              </a:spcBef>
              <a:defRPr/>
            </a:pPr>
            <a:r>
              <a:rPr lang="en-US" altLang="en-US" sz="1400" dirty="0">
                <a:ea typeface="ＭＳ Ｐゴシック" pitchFamily="34" charset="-128"/>
              </a:rPr>
              <a:t>Review, add, amend or verify approvals (providers review only).</a:t>
            </a:r>
          </a:p>
          <a:p>
            <a:pPr marL="344487" eaLnBrk="1" hangingPunct="1">
              <a:lnSpc>
                <a:spcPct val="90000"/>
              </a:lnSpc>
              <a:spcBef>
                <a:spcPts val="0"/>
              </a:spcBef>
              <a:defRPr/>
            </a:pPr>
            <a:r>
              <a:rPr lang="en-US" altLang="en-US" sz="1400" dirty="0">
                <a:ea typeface="ＭＳ Ｐゴシック" pitchFamily="34" charset="-128"/>
              </a:rPr>
              <a:t>User IDs must be authorized by Municipality Representatives.</a:t>
            </a:r>
          </a:p>
          <a:p>
            <a:pPr marL="344487" eaLnBrk="1" hangingPunct="1">
              <a:lnSpc>
                <a:spcPct val="90000"/>
              </a:lnSpc>
              <a:spcBef>
                <a:spcPts val="0"/>
              </a:spcBef>
              <a:defRPr/>
            </a:pPr>
            <a:r>
              <a:rPr lang="en-US" altLang="en-US" sz="1400" dirty="0">
                <a:ea typeface="ＭＳ Ｐゴシック" pitchFamily="34" charset="-128"/>
              </a:rPr>
              <a:t>User IDs and passwords must not be shared.</a:t>
            </a:r>
          </a:p>
          <a:p>
            <a:pPr marL="344487" eaLnBrk="1" hangingPunct="1">
              <a:lnSpc>
                <a:spcPct val="90000"/>
              </a:lnSpc>
              <a:spcBef>
                <a:spcPts val="0"/>
              </a:spcBef>
              <a:defRPr/>
            </a:pPr>
            <a:r>
              <a:rPr lang="en-US" altLang="en-US" sz="1400" dirty="0">
                <a:ea typeface="ＭＳ Ｐゴシック" pitchFamily="34" charset="-128"/>
              </a:rPr>
              <a:t>STAC Unit can suspend rights when aware of violations.</a:t>
            </a:r>
          </a:p>
          <a:p>
            <a:pPr marL="344487" eaLnBrk="1" hangingPunct="1">
              <a:lnSpc>
                <a:spcPct val="90000"/>
              </a:lnSpc>
              <a:spcBef>
                <a:spcPts val="0"/>
              </a:spcBef>
              <a:defRPr/>
            </a:pPr>
            <a:r>
              <a:rPr lang="en-US" altLang="en-US" sz="1400" dirty="0">
                <a:ea typeface="ＭＳ Ｐゴシック" pitchFamily="34" charset="-128"/>
              </a:rPr>
              <a:t>County Super </a:t>
            </a:r>
            <a:r>
              <a:rPr lang="en-US" altLang="en-US" sz="1400" dirty="0"/>
              <a:t>User </a:t>
            </a:r>
            <a:r>
              <a:rPr lang="en-US" altLang="en-US" sz="1400" dirty="0">
                <a:ea typeface="ＭＳ Ｐゴシック" pitchFamily="34" charset="-128"/>
              </a:rPr>
              <a:t>can renew or suspend users directly on EFRT.</a:t>
            </a:r>
            <a:endParaRPr lang="en-US" altLang="en-US" sz="1200" dirty="0">
              <a:ea typeface="ＭＳ Ｐゴシック" pitchFamily="34" charset="-128"/>
            </a:endParaRPr>
          </a:p>
          <a:p>
            <a:pPr eaLnBrk="1" hangingPunct="1">
              <a:lnSpc>
                <a:spcPct val="90000"/>
              </a:lnSpc>
              <a:spcBef>
                <a:spcPts val="0"/>
              </a:spcBef>
              <a:defRPr/>
            </a:pPr>
            <a:endParaRPr lang="en-US" altLang="en-US" sz="1200" dirty="0">
              <a:ea typeface="ＭＳ Ｐゴシック" pitchFamily="34" charset="-128"/>
            </a:endParaRPr>
          </a:p>
          <a:p>
            <a:pPr marL="344488" indent="-344488" eaLnBrk="1" hangingPunct="1">
              <a:lnSpc>
                <a:spcPct val="90000"/>
              </a:lnSpc>
              <a:spcBef>
                <a:spcPts val="0"/>
              </a:spcBef>
              <a:buFont typeface="+mj-lt"/>
              <a:buAutoNum type="arabicPeriod" startAt="2"/>
              <a:defRPr/>
            </a:pPr>
            <a:r>
              <a:rPr lang="en-US" altLang="en-US" sz="2000" u="sng" dirty="0">
                <a:ea typeface="ＭＳ Ｐゴシック" pitchFamily="34" charset="-128"/>
              </a:rPr>
              <a:t>SED Secure File Transfer Manager (FTM)</a:t>
            </a:r>
          </a:p>
          <a:p>
            <a:pPr indent="1588">
              <a:lnSpc>
                <a:spcPct val="90000"/>
              </a:lnSpc>
              <a:spcBef>
                <a:spcPts val="300"/>
              </a:spcBef>
              <a:spcAft>
                <a:spcPts val="300"/>
              </a:spcAft>
              <a:buNone/>
              <a:defRPr/>
            </a:pPr>
            <a:r>
              <a:rPr lang="en-US" altLang="en-US" sz="1400" b="1" dirty="0"/>
              <a:t>       </a:t>
            </a:r>
            <a:r>
              <a:rPr lang="en-US" altLang="en-US" sz="1400" b="1" dirty="0">
                <a:ea typeface="ＭＳ Ｐゴシック" pitchFamily="34" charset="-128"/>
              </a:rPr>
              <a:t>Authorization Form: </a:t>
            </a:r>
            <a:r>
              <a:rPr lang="en-US" altLang="en-US" sz="1200" b="1" dirty="0">
                <a:ea typeface="ＭＳ Ｐゴシック" pitchFamily="34" charset="-128"/>
                <a:hlinkClick r:id="rId4"/>
              </a:rPr>
              <a:t>https://www.oms.nysed.gov/stac/forms/stac-603_form_authorization_ftp.pdf</a:t>
            </a:r>
            <a:endParaRPr lang="en-US" altLang="en-US" sz="1200" b="1" dirty="0"/>
          </a:p>
          <a:p>
            <a:pPr indent="1588">
              <a:lnSpc>
                <a:spcPct val="90000"/>
              </a:lnSpc>
              <a:spcBef>
                <a:spcPts val="0"/>
              </a:spcBef>
              <a:spcAft>
                <a:spcPts val="0"/>
              </a:spcAft>
              <a:buNone/>
              <a:defRPr/>
            </a:pPr>
            <a:r>
              <a:rPr lang="en-US" altLang="en-US" sz="1200" b="1" dirty="0"/>
              <a:t>        </a:t>
            </a:r>
            <a:r>
              <a:rPr lang="en-US" altLang="en-US" sz="1400" dirty="0">
                <a:ea typeface="ＭＳ Ｐゴシック" pitchFamily="34" charset="-128"/>
              </a:rPr>
              <a:t>Submit bulk files – format available on STAC website.</a:t>
            </a:r>
          </a:p>
          <a:p>
            <a:pPr indent="1588">
              <a:lnSpc>
                <a:spcPct val="90000"/>
              </a:lnSpc>
              <a:spcBef>
                <a:spcPts val="0"/>
              </a:spcBef>
              <a:spcAft>
                <a:spcPts val="0"/>
              </a:spcAft>
              <a:buNone/>
              <a:defRPr/>
            </a:pPr>
            <a:r>
              <a:rPr lang="en-US" altLang="en-US" sz="1400" dirty="0"/>
              <a:t>       </a:t>
            </a:r>
            <a:r>
              <a:rPr lang="en-US" altLang="en-US" sz="1400" dirty="0">
                <a:ea typeface="ＭＳ Ｐゴシック" pitchFamily="34" charset="-128"/>
              </a:rPr>
              <a:t>Download STAC-3 amendment reports, summary files, and other reports.</a:t>
            </a:r>
          </a:p>
          <a:p>
            <a:pPr indent="1588">
              <a:lnSpc>
                <a:spcPct val="90000"/>
              </a:lnSpc>
              <a:spcBef>
                <a:spcPts val="0"/>
              </a:spcBef>
              <a:spcAft>
                <a:spcPts val="0"/>
              </a:spcAft>
              <a:buNone/>
              <a:defRPr/>
            </a:pPr>
            <a:r>
              <a:rPr lang="en-US" altLang="en-US" sz="1400" dirty="0"/>
              <a:t>	</a:t>
            </a:r>
            <a:r>
              <a:rPr lang="en-US" altLang="en-US" sz="1200" dirty="0">
                <a:ea typeface="ＭＳ Ｐゴシック" pitchFamily="34" charset="-128"/>
              </a:rPr>
              <a:t>Register and access through SED FTM web client.</a:t>
            </a:r>
          </a:p>
          <a:p>
            <a:pPr indent="1588">
              <a:lnSpc>
                <a:spcPct val="90000"/>
              </a:lnSpc>
              <a:spcBef>
                <a:spcPts val="0"/>
              </a:spcBef>
              <a:spcAft>
                <a:spcPts val="0"/>
              </a:spcAft>
              <a:buNone/>
              <a:defRPr/>
            </a:pPr>
            <a:r>
              <a:rPr lang="en-US" altLang="en-US" sz="1200" dirty="0"/>
              <a:t>	</a:t>
            </a:r>
            <a:r>
              <a:rPr lang="en-US" altLang="en-US" sz="1200" dirty="0">
                <a:ea typeface="ＭＳ Ｐゴシック" pitchFamily="34" charset="-128"/>
              </a:rPr>
              <a:t>Or access through FTP client using SFTP protocol.</a:t>
            </a:r>
            <a:endParaRPr lang="en-US" dirty="0"/>
          </a:p>
        </p:txBody>
      </p:sp>
    </p:spTree>
    <p:extLst>
      <p:ext uri="{BB962C8B-B14F-4D97-AF65-F5344CB8AC3E}">
        <p14:creationId xmlns:p14="http://schemas.microsoft.com/office/powerpoint/2010/main" val="120903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8600" y="338328"/>
            <a:ext cx="8686800" cy="938022"/>
          </a:xfrm>
        </p:spPr>
        <p:txBody>
          <a:bodyPr>
            <a:normAutofit fontScale="90000"/>
          </a:bodyPr>
          <a:lstStyle/>
          <a:p>
            <a:pPr eaLnBrk="1" hangingPunct="1">
              <a:defRPr/>
            </a:pPr>
            <a:r>
              <a:rPr lang="en-US" sz="3600" dirty="0">
                <a:solidFill>
                  <a:schemeClr val="tx2">
                    <a:lumMod val="75000"/>
                  </a:schemeClr>
                </a:solidFill>
                <a:cs typeface="+mj-cs"/>
              </a:rPr>
              <a:t>Protecting STAC Data and Personally Identifiable Information (PII)</a:t>
            </a:r>
          </a:p>
        </p:txBody>
      </p:sp>
      <p:sp>
        <p:nvSpPr>
          <p:cNvPr id="7172" name="Rectangle 3"/>
          <p:cNvSpPr>
            <a:spLocks noGrp="1" noChangeArrowheads="1"/>
          </p:cNvSpPr>
          <p:nvPr>
            <p:ph idx="1"/>
          </p:nvPr>
        </p:nvSpPr>
        <p:spPr>
          <a:xfrm>
            <a:off x="228600" y="1352551"/>
            <a:ext cx="8686800" cy="1066799"/>
          </a:xfrm>
        </p:spPr>
        <p:txBody>
          <a:bodyPr>
            <a:normAutofit fontScale="92500" lnSpcReduction="10000"/>
          </a:bodyPr>
          <a:lstStyle/>
          <a:p>
            <a:pPr marL="0" indent="0" eaLnBrk="1" hangingPunct="1">
              <a:lnSpc>
                <a:spcPct val="90000"/>
              </a:lnSpc>
              <a:buFontTx/>
              <a:buNone/>
              <a:defRPr/>
            </a:pPr>
            <a:r>
              <a:rPr lang="en-US" altLang="en-US" sz="2000" dirty="0">
                <a:ea typeface="ＭＳ Ｐゴシック" pitchFamily="34" charset="-128"/>
              </a:rPr>
              <a:t>Family Educational Rights and Privacy Act (FERPA), Health Insurance Portability and Accountability Act (HIPAA), NYS Personal Privacy Protection Law and other statutes all require that PII is kept secure and only shared on a “need to know” basis.</a:t>
            </a:r>
          </a:p>
          <a:p>
            <a:pPr marL="0" indent="0" eaLnBrk="1" hangingPunct="1">
              <a:lnSpc>
                <a:spcPct val="90000"/>
              </a:lnSpc>
              <a:buFontTx/>
              <a:buNone/>
              <a:defRPr/>
            </a:pPr>
            <a:endParaRPr lang="en-US" altLang="en-US" sz="900" dirty="0">
              <a:ea typeface="ＭＳ Ｐゴシック" pitchFamily="34" charset="-128"/>
            </a:endParaRPr>
          </a:p>
        </p:txBody>
      </p:sp>
      <p:sp>
        <p:nvSpPr>
          <p:cNvPr id="3" name="TextBox 2"/>
          <p:cNvSpPr txBox="1"/>
          <p:nvPr/>
        </p:nvSpPr>
        <p:spPr>
          <a:xfrm>
            <a:off x="228600" y="2419350"/>
            <a:ext cx="7948138" cy="2628925"/>
          </a:xfrm>
          <a:prstGeom prst="rect">
            <a:avLst/>
          </a:prstGeom>
          <a:noFill/>
        </p:spPr>
        <p:txBody>
          <a:bodyPr wrap="none" rtlCol="0">
            <a:spAutoFit/>
          </a:bodyPr>
          <a:lstStyle/>
          <a:p>
            <a:r>
              <a:rPr lang="en-US" sz="2400" dirty="0"/>
              <a:t>Exchanging student data with the STAC Unit:</a:t>
            </a:r>
          </a:p>
          <a:p>
            <a:pPr marL="285750" indent="-285750">
              <a:spcAft>
                <a:spcPts val="500"/>
              </a:spcAft>
              <a:buFont typeface="Arial" panose="020B0604020202020204" pitchFamily="34" charset="0"/>
              <a:buChar char="•"/>
            </a:pPr>
            <a:r>
              <a:rPr lang="en-US" sz="1500" dirty="0"/>
              <a:t>SED FTM is the most secure method for transmitting documentation with PII.</a:t>
            </a:r>
          </a:p>
          <a:p>
            <a:pPr marL="285750" indent="-285750">
              <a:spcAft>
                <a:spcPts val="500"/>
              </a:spcAft>
              <a:buFont typeface="Arial" panose="020B0604020202020204" pitchFamily="34" charset="0"/>
              <a:buChar char="•"/>
            </a:pPr>
            <a:r>
              <a:rPr lang="en-US" sz="1500" dirty="0"/>
              <a:t>Fax during business hours and advise recipient when will be sent.</a:t>
            </a:r>
          </a:p>
          <a:p>
            <a:pPr marL="285750" indent="-285750">
              <a:spcAft>
                <a:spcPts val="500"/>
              </a:spcAft>
              <a:buFont typeface="Arial" panose="020B0604020202020204" pitchFamily="34" charset="0"/>
              <a:buChar char="•"/>
            </a:pPr>
            <a:r>
              <a:rPr lang="en-US" sz="1500" dirty="0"/>
              <a:t>Emails with PII other than STAC ID need to be encrypted with password sent separately.</a:t>
            </a:r>
          </a:p>
          <a:p>
            <a:pPr marL="285750" indent="-285750">
              <a:spcAft>
                <a:spcPts val="500"/>
              </a:spcAft>
              <a:buFont typeface="Arial" panose="020B0604020202020204" pitchFamily="34" charset="0"/>
              <a:buChar char="•"/>
            </a:pPr>
            <a:r>
              <a:rPr lang="en-US" sz="1500" dirty="0"/>
              <a:t>Paper documents sent US Mail 1st class/priority, or other service with tracking</a:t>
            </a:r>
            <a:br>
              <a:rPr lang="en-US" sz="1500" dirty="0"/>
            </a:br>
            <a:r>
              <a:rPr lang="en-US" sz="1500" dirty="0"/>
              <a:t>(e.g., UPS, FedEx, DHL).</a:t>
            </a:r>
          </a:p>
          <a:p>
            <a:pPr marL="285750" indent="-285750">
              <a:spcAft>
                <a:spcPts val="500"/>
              </a:spcAft>
              <a:buFont typeface="Arial" panose="020B0604020202020204" pitchFamily="34" charset="0"/>
              <a:buChar char="•"/>
            </a:pPr>
            <a:r>
              <a:rPr lang="en-US" sz="1500" dirty="0"/>
              <a:t>Use the STAC Online (EFRT) System and FTP site – log out when not active.</a:t>
            </a:r>
          </a:p>
          <a:p>
            <a:pPr marL="285750" indent="-285750">
              <a:spcAft>
                <a:spcPts val="500"/>
              </a:spcAft>
              <a:buFont typeface="Arial" panose="020B0604020202020204" pitchFamily="34" charset="0"/>
              <a:buChar char="•"/>
            </a:pPr>
            <a:r>
              <a:rPr lang="en-US" sz="1500" dirty="0"/>
              <a:t>When calling STAC Unit be prepared with your STAC Online User Code</a:t>
            </a:r>
            <a:br>
              <a:rPr lang="en-US" sz="1500" dirty="0"/>
            </a:br>
            <a:r>
              <a:rPr lang="en-US" sz="1500" dirty="0"/>
              <a:t>and password to confirm authorization to share data.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B031B-15CB-D437-2F84-A28BD78C1D31}"/>
              </a:ext>
            </a:extLst>
          </p:cNvPr>
          <p:cNvSpPr>
            <a:spLocks noGrp="1"/>
          </p:cNvSpPr>
          <p:nvPr>
            <p:ph type="title"/>
          </p:nvPr>
        </p:nvSpPr>
        <p:spPr>
          <a:xfrm>
            <a:off x="228600" y="338328"/>
            <a:ext cx="8686800" cy="607025"/>
          </a:xfrm>
        </p:spPr>
        <p:txBody>
          <a:bodyPr anchor="ctr">
            <a:normAutofit/>
          </a:bodyPr>
          <a:lstStyle/>
          <a:p>
            <a:r>
              <a:rPr lang="en-US" dirty="0"/>
              <a:t>STAC-703 Form:  Child Information Change Form</a:t>
            </a:r>
          </a:p>
        </p:txBody>
      </p:sp>
      <p:pic>
        <p:nvPicPr>
          <p:cNvPr id="5" name="Content Placeholder 4">
            <a:extLst>
              <a:ext uri="{FF2B5EF4-FFF2-40B4-BE49-F238E27FC236}">
                <a16:creationId xmlns:a16="http://schemas.microsoft.com/office/drawing/2014/main" id="{499F4DE6-98C9-CE62-9E5E-18E59228CB9D}"/>
              </a:ext>
            </a:extLst>
          </p:cNvPr>
          <p:cNvPicPr>
            <a:picLocks noGrp="1" noChangeAspect="1"/>
          </p:cNvPicPr>
          <p:nvPr>
            <p:ph sz="half" idx="13"/>
          </p:nvPr>
        </p:nvPicPr>
        <p:blipFill>
          <a:blip r:embed="rId2"/>
          <a:stretch>
            <a:fillRect/>
          </a:stretch>
        </p:blipFill>
        <p:spPr>
          <a:xfrm>
            <a:off x="457199" y="945353"/>
            <a:ext cx="4057651" cy="3988597"/>
          </a:xfrm>
          <a:noFill/>
          <a:effectLst>
            <a:outerShdw blurRad="63500" sx="102000" sy="102000" algn="ctr" rotWithShape="0">
              <a:prstClr val="black">
                <a:alpha val="40000"/>
              </a:prstClr>
            </a:outerShdw>
          </a:effectLst>
        </p:spPr>
      </p:pic>
      <p:sp>
        <p:nvSpPr>
          <p:cNvPr id="12" name="Content Placeholder 3">
            <a:extLst>
              <a:ext uri="{FF2B5EF4-FFF2-40B4-BE49-F238E27FC236}">
                <a16:creationId xmlns:a16="http://schemas.microsoft.com/office/drawing/2014/main" id="{044E82A9-EBD1-3E1F-482F-00D411746EF3}"/>
              </a:ext>
            </a:extLst>
          </p:cNvPr>
          <p:cNvSpPr>
            <a:spLocks noGrp="1"/>
          </p:cNvSpPr>
          <p:nvPr>
            <p:ph sz="half" idx="2"/>
          </p:nvPr>
        </p:nvSpPr>
        <p:spPr>
          <a:xfrm>
            <a:off x="4629150" y="945353"/>
            <a:ext cx="4288536" cy="3988597"/>
          </a:xfrm>
        </p:spPr>
        <p:txBody>
          <a:bodyPr>
            <a:normAutofit fontScale="85000" lnSpcReduction="10000"/>
          </a:bodyPr>
          <a:lstStyle/>
          <a:p>
            <a:pPr algn="l">
              <a:buClr>
                <a:schemeClr val="accent1">
                  <a:lumMod val="50000"/>
                </a:schemeClr>
              </a:buClr>
              <a:buFont typeface="Wingdings" panose="05000000000000000000" pitchFamily="2" charset="2"/>
              <a:buChar char="§"/>
            </a:pPr>
            <a:r>
              <a:rPr lang="en-US" sz="1600" dirty="0"/>
              <a:t>Located on </a:t>
            </a:r>
            <a:r>
              <a:rPr lang="en-US" sz="1600" i="0" u="none" strike="noStrike" dirty="0">
                <a:solidFill>
                  <a:srgbClr val="FFFFFF"/>
                </a:solidFill>
                <a:effectLst/>
                <a:latin typeface="Verdana" panose="020B0604030504040204" pitchFamily="34" charset="0"/>
                <a:hlinkClick r:id="rId3"/>
              </a:rPr>
              <a:t>STAC</a:t>
            </a:r>
            <a:r>
              <a:rPr lang="en-US" sz="1600" b="1" i="0" u="none" strike="noStrike" dirty="0">
                <a:solidFill>
                  <a:srgbClr val="FFFFFF"/>
                </a:solidFill>
                <a:effectLst/>
                <a:latin typeface="Verdana" panose="020B0604030504040204" pitchFamily="34" charset="0"/>
              </a:rPr>
              <a:t> </a:t>
            </a:r>
            <a:r>
              <a:rPr lang="en-US" sz="1600" dirty="0"/>
              <a:t>website under </a:t>
            </a:r>
            <a:r>
              <a:rPr lang="en-US" sz="1600" i="0" u="none" strike="noStrike" dirty="0">
                <a:solidFill>
                  <a:srgbClr val="4D4D50"/>
                </a:solidFill>
                <a:effectLst/>
                <a:latin typeface="arial" panose="020B0604020202020204" pitchFamily="34" charset="0"/>
                <a:hlinkClick r:id="rId4"/>
              </a:rPr>
              <a:t>Forms</a:t>
            </a:r>
            <a:r>
              <a:rPr lang="en-US" sz="1600" i="0" u="none" strike="noStrike" dirty="0">
                <a:solidFill>
                  <a:srgbClr val="4D4D50"/>
                </a:solidFill>
                <a:effectLst/>
                <a:latin typeface="arial" panose="020B0604020202020204" pitchFamily="34" charset="0"/>
              </a:rPr>
              <a:t>.</a:t>
            </a:r>
            <a:endParaRPr lang="en-US" sz="1600" dirty="0"/>
          </a:p>
          <a:p>
            <a:pPr>
              <a:buClr>
                <a:schemeClr val="accent1">
                  <a:lumMod val="50000"/>
                </a:schemeClr>
              </a:buClr>
              <a:buFont typeface="Wingdings" panose="05000000000000000000" pitchFamily="2" charset="2"/>
              <a:buChar char="§"/>
            </a:pPr>
            <a:r>
              <a:rPr lang="en-US" sz="1600" dirty="0"/>
              <a:t>Submit form to request changes to a child’s name or other identifying information.</a:t>
            </a:r>
          </a:p>
          <a:p>
            <a:pPr>
              <a:buClr>
                <a:schemeClr val="accent1">
                  <a:lumMod val="50000"/>
                </a:schemeClr>
              </a:buClr>
              <a:buFont typeface="Wingdings" panose="05000000000000000000" pitchFamily="2" charset="2"/>
              <a:buChar char="§"/>
            </a:pPr>
            <a:r>
              <a:rPr lang="en-US" sz="1600" dirty="0"/>
              <a:t>Municipality Representative may sign form.</a:t>
            </a:r>
          </a:p>
          <a:p>
            <a:pPr>
              <a:buClr>
                <a:schemeClr val="accent1">
                  <a:lumMod val="50000"/>
                </a:schemeClr>
              </a:buClr>
              <a:buFont typeface="Wingdings" panose="05000000000000000000" pitchFamily="2" charset="2"/>
              <a:buChar char="§"/>
            </a:pPr>
            <a:r>
              <a:rPr lang="en-US" sz="1600" dirty="0"/>
              <a:t>After form is completed and signed:</a:t>
            </a:r>
          </a:p>
          <a:p>
            <a:pPr marL="857250" lvl="1" indent="-457200">
              <a:buClr>
                <a:schemeClr val="accent1">
                  <a:lumMod val="50000"/>
                </a:schemeClr>
              </a:buClr>
              <a:buFont typeface="+mj-lt"/>
              <a:buAutoNum type="arabicParenR"/>
            </a:pPr>
            <a:r>
              <a:rPr lang="en-US" sz="1600" dirty="0"/>
              <a:t>Upload form to your county’s SED File Transfer Manager (SED FTM) inbasket.</a:t>
            </a:r>
          </a:p>
          <a:p>
            <a:pPr marL="857250" lvl="1" indent="-457200">
              <a:buClr>
                <a:schemeClr val="accent1">
                  <a:lumMod val="50000"/>
                </a:schemeClr>
              </a:buClr>
              <a:buFont typeface="+mj-lt"/>
              <a:buAutoNum type="arabicParenR"/>
            </a:pPr>
            <a:r>
              <a:rPr lang="en-US" sz="1600" dirty="0"/>
              <a:t>Send Email notification to </a:t>
            </a:r>
            <a:r>
              <a:rPr lang="en-US" sz="1600" dirty="0">
                <a:hlinkClick r:id="rId5"/>
              </a:rPr>
              <a:t>OMSSTAC@nysed.gov</a:t>
            </a:r>
            <a:r>
              <a:rPr lang="en-US" sz="1600" dirty="0"/>
              <a:t> to request processing.</a:t>
            </a:r>
          </a:p>
          <a:p>
            <a:pPr lvl="2">
              <a:buClr>
                <a:schemeClr val="accent1">
                  <a:lumMod val="50000"/>
                </a:schemeClr>
              </a:buClr>
              <a:buFont typeface="Wingdings" panose="05000000000000000000" pitchFamily="2" charset="2"/>
              <a:buChar char="§"/>
            </a:pPr>
            <a:r>
              <a:rPr lang="en-US" sz="1600" dirty="0"/>
              <a:t>Email should include name of form, SED FTM location and filename.</a:t>
            </a:r>
          </a:p>
          <a:p>
            <a:pPr lvl="2">
              <a:buClr>
                <a:schemeClr val="accent1">
                  <a:lumMod val="50000"/>
                </a:schemeClr>
              </a:buClr>
              <a:buFont typeface="Wingdings" panose="05000000000000000000" pitchFamily="2" charset="2"/>
              <a:buChar char="§"/>
            </a:pPr>
            <a:r>
              <a:rPr lang="en-US" sz="1600" b="1" u="sng" dirty="0"/>
              <a:t>DO NOT</a:t>
            </a:r>
            <a:r>
              <a:rPr lang="en-US" sz="1600" b="1" dirty="0"/>
              <a:t> </a:t>
            </a:r>
            <a:r>
              <a:rPr lang="en-US" sz="1600" dirty="0"/>
              <a:t>include personally identifiable information (PII) in email nor filename.  STAC-ID is acceptable.</a:t>
            </a:r>
          </a:p>
          <a:p>
            <a:pPr>
              <a:buClr>
                <a:schemeClr val="accent1">
                  <a:lumMod val="50000"/>
                </a:schemeClr>
              </a:buClr>
              <a:buFont typeface="Wingdings" panose="05000000000000000000" pitchFamily="2" charset="2"/>
              <a:buChar char="§"/>
            </a:pPr>
            <a:r>
              <a:rPr lang="en-US" sz="1600" b="1" u="sng" dirty="0"/>
              <a:t>DO NOT</a:t>
            </a:r>
            <a:r>
              <a:rPr lang="en-US" sz="1600" b="1" dirty="0"/>
              <a:t> </a:t>
            </a:r>
            <a:r>
              <a:rPr lang="en-US" sz="1600" dirty="0"/>
              <a:t>upload any additional supporting documentation (e.g. adoption paperwork          or birth certificates).</a:t>
            </a:r>
          </a:p>
          <a:p>
            <a:endParaRPr lang="en-US" dirty="0"/>
          </a:p>
        </p:txBody>
      </p:sp>
    </p:spTree>
    <p:extLst>
      <p:ext uri="{BB962C8B-B14F-4D97-AF65-F5344CB8AC3E}">
        <p14:creationId xmlns:p14="http://schemas.microsoft.com/office/powerpoint/2010/main" val="2982713859"/>
      </p:ext>
    </p:extLst>
  </p:cSld>
  <p:clrMapOvr>
    <a:masterClrMapping/>
  </p:clrMapOvr>
</p:sld>
</file>

<file path=ppt/theme/theme1.xml><?xml version="1.0" encoding="utf-8"?>
<a:theme xmlns:a="http://schemas.openxmlformats.org/drawingml/2006/main" name="NYSED_STAC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a:spPr>
      <a:bodyPr>
        <a:spAutoFit/>
      </a:bodyPr>
      <a:lstStyle>
        <a:defPPr eaLnBrk="0" hangingPunct="0">
          <a:defRPr sz="1000" dirty="0">
            <a:latin typeface="Arial" panose="020B0604020202020204" pitchFamily="34" charset="0"/>
            <a:ea typeface="ＭＳ Ｐゴシック" charset="0"/>
            <a:cs typeface="Arial" panose="020B0604020202020204" pitchFamily="34" charset="0"/>
          </a:defRPr>
        </a:defPPr>
      </a:lst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69006</TotalTime>
  <Words>4461</Words>
  <Application>Microsoft Office PowerPoint</Application>
  <PresentationFormat>On-screen Show (16:9)</PresentationFormat>
  <Paragraphs>439</Paragraphs>
  <Slides>52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Wingdings</vt:lpstr>
      <vt:lpstr>Calibri</vt:lpstr>
      <vt:lpstr>Arial</vt:lpstr>
      <vt:lpstr>Arial</vt:lpstr>
      <vt:lpstr>Verdana</vt:lpstr>
      <vt:lpstr>NYSED_STAC_Theme</vt:lpstr>
      <vt:lpstr>Introduction to Preschool STAC Processing</vt:lpstr>
      <vt:lpstr>STAC</vt:lpstr>
      <vt:lpstr>Did You Know? STAC Utilizes Two Different Systems</vt:lpstr>
      <vt:lpstr>STAC ACRONYMS AND COMMON TERMS</vt:lpstr>
      <vt:lpstr>Section 4410 Preschool Reimbursements</vt:lpstr>
      <vt:lpstr>Basic Process – Preschool Services and Evaluations</vt:lpstr>
      <vt:lpstr>Electronic Record Access</vt:lpstr>
      <vt:lpstr>Protecting STAC Data and Personally Identifiable Information (PII)</vt:lpstr>
      <vt:lpstr>STAC-703 Form:  Child Information Change Form</vt:lpstr>
      <vt:lpstr>PowerPoint Presentation</vt:lpstr>
      <vt:lpstr>DMNUP -  Preschool Reimbursement Menu</vt:lpstr>
      <vt:lpstr>DMNVP -  Preschool Online AVL Processing Menu</vt:lpstr>
      <vt:lpstr>PRESCHOOL PROCESSING School District Role</vt:lpstr>
      <vt:lpstr>PRESCHOOL PROCESSING School District Role</vt:lpstr>
      <vt:lpstr>PRESCHOOL PROCESSING County Role</vt:lpstr>
      <vt:lpstr>PRESCHOOL PROCESSING Provider Role</vt:lpstr>
      <vt:lpstr>PRESCHOOL PROCESSING Requests / Notices of Approvals</vt:lpstr>
      <vt:lpstr>Data Submission to STAC Unit </vt:lpstr>
      <vt:lpstr>PRESCHOOL PROCESSING STAC-5 Evaluations</vt:lpstr>
      <vt:lpstr>Preschool Evaluation Rates</vt:lpstr>
      <vt:lpstr>STAC-5 Form – Request for Commissioner's Approval of Reimbursement for Evaluations</vt:lpstr>
      <vt:lpstr>Processing “OTHER” Evaluations</vt:lpstr>
      <vt:lpstr>Recognized “OTHER” Evaluation Components</vt:lpstr>
      <vt:lpstr>PRESCHOOL PROCESSING Placement for Educational Services – STAC-1</vt:lpstr>
      <vt:lpstr>PRESCHOOL PROCESSING Placement for Educational Services – STAC-1</vt:lpstr>
      <vt:lpstr>Preschool STAC-1 Form - Request for Commissioner’s Approval of Reimbursement for Services for Students with Disabilities Pursuant to Section 4410 of the Education Law</vt:lpstr>
      <vt:lpstr>DSPRE Screen – Center Based Programs</vt:lpstr>
      <vt:lpstr>DSSEI Screen – SEIS and Related Services</vt:lpstr>
      <vt:lpstr>Multiple Service STAC’s</vt:lpstr>
      <vt:lpstr>Requesting 1:1 Aides</vt:lpstr>
      <vt:lpstr>STAC- 812 Form - Request for Reimbursement for Student-Specific Nurses and Interpreters **For Preschool Use Only**</vt:lpstr>
      <vt:lpstr>Age Eligibility for 4410 Preschool</vt:lpstr>
      <vt:lpstr>PRESCHOOL PROCESSING Rate Sources</vt:lpstr>
      <vt:lpstr>STAC-710 Form – County List of Approved Rates for Preschool Related Services</vt:lpstr>
      <vt:lpstr>PRESCHOOL PROCESSING Claiming</vt:lpstr>
      <vt:lpstr>DVPRS – 4410 Preschool Service Verification</vt:lpstr>
      <vt:lpstr>PRESCHOOL PROCESSING  Statute of Limitations</vt:lpstr>
      <vt:lpstr>PRESCHOOL PROCESSING  Payments</vt:lpstr>
      <vt:lpstr>PRESCHOOL PROCESSING  AVL Schedule</vt:lpstr>
      <vt:lpstr>AVL Adjustments</vt:lpstr>
      <vt:lpstr>AVL Adjustments, continued</vt:lpstr>
      <vt:lpstr>ANNUAL PRESCHOOL PROCESSES County Administrative Costs</vt:lpstr>
      <vt:lpstr>ANNUAL PRESCHOOL PROCESSES     CPSE Administrative Costs</vt:lpstr>
      <vt:lpstr>STAC Unit - Preschool News</vt:lpstr>
      <vt:lpstr>Subscribe to the STAC LISTSERV</vt:lpstr>
      <vt:lpstr>STACPRE Listserv: Preschool AVL Available for Claiming </vt:lpstr>
      <vt:lpstr>STACPRE Listserv: Preschool Payments Posted to SED FTM </vt:lpstr>
      <vt:lpstr>Preschool Payment Reports Released to SED FTM in Calendar Year 2023</vt:lpstr>
      <vt:lpstr>STACPRE Listserv: Preschool Payments Posted to SED FTM </vt:lpstr>
      <vt:lpstr>Preschool Resources</vt:lpstr>
      <vt:lpstr>Preschool Resources</vt:lpstr>
      <vt:lpstr>Thank you for attending this training.</vt:lpstr>
    </vt:vector>
  </TitlesOfParts>
  <Company>NYSED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STAC Unit School Age Training PowerPoint Presentation</dc:title>
  <dc:creator>STAC and Medicaid Unit</dc:creator>
  <cp:lastModifiedBy>Robert Wojtkiewicz</cp:lastModifiedBy>
  <cp:revision>1087</cp:revision>
  <cp:lastPrinted>2023-05-04T14:02:25Z</cp:lastPrinted>
  <dcterms:created xsi:type="dcterms:W3CDTF">2013-07-22T17:10:38Z</dcterms:created>
  <dcterms:modified xsi:type="dcterms:W3CDTF">2023-05-04T19:26:08Z</dcterms:modified>
</cp:coreProperties>
</file>