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8478" r:id="rId1"/>
  </p:sldMasterIdLst>
  <p:notesMasterIdLst>
    <p:notesMasterId r:id="rId43"/>
  </p:notesMasterIdLst>
  <p:handoutMasterIdLst>
    <p:handoutMasterId r:id="rId44"/>
  </p:handoutMasterIdLst>
  <p:sldIdLst>
    <p:sldId id="329" r:id="rId2"/>
    <p:sldId id="387" r:id="rId3"/>
    <p:sldId id="388" r:id="rId4"/>
    <p:sldId id="468" r:id="rId5"/>
    <p:sldId id="473" r:id="rId6"/>
    <p:sldId id="475" r:id="rId7"/>
    <p:sldId id="495" r:id="rId8"/>
    <p:sldId id="512" r:id="rId9"/>
    <p:sldId id="394" r:id="rId10"/>
    <p:sldId id="367" r:id="rId11"/>
    <p:sldId id="368" r:id="rId12"/>
    <p:sldId id="395" r:id="rId13"/>
    <p:sldId id="396" r:id="rId14"/>
    <p:sldId id="392" r:id="rId15"/>
    <p:sldId id="356" r:id="rId16"/>
    <p:sldId id="357" r:id="rId17"/>
    <p:sldId id="358" r:id="rId18"/>
    <p:sldId id="453" r:id="rId19"/>
    <p:sldId id="492" r:id="rId20"/>
    <p:sldId id="361" r:id="rId21"/>
    <p:sldId id="362" r:id="rId22"/>
    <p:sldId id="363" r:id="rId23"/>
    <p:sldId id="364" r:id="rId24"/>
    <p:sldId id="465" r:id="rId25"/>
    <p:sldId id="366" r:id="rId26"/>
    <p:sldId id="494" r:id="rId27"/>
    <p:sldId id="436" r:id="rId28"/>
    <p:sldId id="455" r:id="rId29"/>
    <p:sldId id="456" r:id="rId30"/>
    <p:sldId id="351" r:id="rId31"/>
    <p:sldId id="513" r:id="rId32"/>
    <p:sldId id="352" r:id="rId33"/>
    <p:sldId id="277" r:id="rId34"/>
    <p:sldId id="289" r:id="rId35"/>
    <p:sldId id="482" r:id="rId36"/>
    <p:sldId id="269" r:id="rId37"/>
    <p:sldId id="270" r:id="rId38"/>
    <p:sldId id="271" r:id="rId39"/>
    <p:sldId id="422" r:id="rId40"/>
    <p:sldId id="424" r:id="rId41"/>
    <p:sldId id="423" r:id="rId42"/>
  </p:sldIdLst>
  <p:sldSz cx="9144000" cy="5143500" type="screen16x9"/>
  <p:notesSz cx="7010400" cy="9236075"/>
  <p:embeddedFontLst>
    <p:embeddedFont>
      <p:font typeface="ＭＳ Ｐゴシック" panose="020B0600070205080204" pitchFamily="34" charset="-128"/>
      <p:regular r:id="rId45"/>
    </p:embeddedFont>
    <p:embeddedFont>
      <p:font typeface="Calibri" panose="020F0502020204030204" pitchFamily="34" charset="0"/>
      <p:regular r:id="rId46"/>
      <p:bold r:id="rId47"/>
      <p:italic r:id="rId48"/>
      <p:boldItalic r:id="rId49"/>
    </p:embeddedFont>
    <p:embeddedFont>
      <p:font typeface="Verdana" panose="020B0604030504040204" pitchFamily="34" charset="0"/>
      <p:regular r:id="rId50"/>
      <p:bold r:id="rId51"/>
      <p:italic r:id="rId52"/>
      <p:boldItalic r:id="rId53"/>
    </p:embeddedFont>
  </p:embeddedFontLst>
  <p:defaultTextStyle>
    <a:defPPr>
      <a:defRPr lang="en-US"/>
    </a:defPPr>
    <a:lvl1pPr algn="l" rtl="0" fontAlgn="base">
      <a:spcBef>
        <a:spcPct val="0"/>
      </a:spcBef>
      <a:spcAft>
        <a:spcPct val="0"/>
      </a:spcAft>
      <a:defRPr sz="40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40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40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40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4000" kern="1200">
        <a:solidFill>
          <a:schemeClr val="tx1"/>
        </a:solidFill>
        <a:latin typeface="Arial" charset="0"/>
        <a:ea typeface="ＭＳ Ｐゴシック" pitchFamily="34" charset="-128"/>
        <a:cs typeface="+mn-cs"/>
      </a:defRPr>
    </a:lvl5pPr>
    <a:lvl6pPr marL="2286000" algn="l" defTabSz="914400" rtl="0" eaLnBrk="1" latinLnBrk="0" hangingPunct="1">
      <a:defRPr sz="4000" kern="1200">
        <a:solidFill>
          <a:schemeClr val="tx1"/>
        </a:solidFill>
        <a:latin typeface="Arial" charset="0"/>
        <a:ea typeface="ＭＳ Ｐゴシック" pitchFamily="34" charset="-128"/>
        <a:cs typeface="+mn-cs"/>
      </a:defRPr>
    </a:lvl6pPr>
    <a:lvl7pPr marL="2743200" algn="l" defTabSz="914400" rtl="0" eaLnBrk="1" latinLnBrk="0" hangingPunct="1">
      <a:defRPr sz="4000" kern="1200">
        <a:solidFill>
          <a:schemeClr val="tx1"/>
        </a:solidFill>
        <a:latin typeface="Arial" charset="0"/>
        <a:ea typeface="ＭＳ Ｐゴシック" pitchFamily="34" charset="-128"/>
        <a:cs typeface="+mn-cs"/>
      </a:defRPr>
    </a:lvl7pPr>
    <a:lvl8pPr marL="3200400" algn="l" defTabSz="914400" rtl="0" eaLnBrk="1" latinLnBrk="0" hangingPunct="1">
      <a:defRPr sz="4000" kern="1200">
        <a:solidFill>
          <a:schemeClr val="tx1"/>
        </a:solidFill>
        <a:latin typeface="Arial" charset="0"/>
        <a:ea typeface="ＭＳ Ｐゴシック" pitchFamily="34" charset="-128"/>
        <a:cs typeface="+mn-cs"/>
      </a:defRPr>
    </a:lvl8pPr>
    <a:lvl9pPr marL="3657600" algn="l" defTabSz="914400" rtl="0" eaLnBrk="1" latinLnBrk="0" hangingPunct="1">
      <a:defRPr sz="40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953D"/>
    <a:srgbClr val="00007D"/>
    <a:srgbClr val="002D73"/>
    <a:srgbClr val="1959C9"/>
    <a:srgbClr val="FF5151"/>
    <a:srgbClr val="FF6060"/>
    <a:srgbClr val="FF4848"/>
    <a:srgbClr val="FF1919"/>
    <a:srgbClr val="E6E7E8"/>
    <a:srgbClr val="1E30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51" autoAdjust="0"/>
    <p:restoredTop sz="94660" autoAdjust="0"/>
  </p:normalViewPr>
  <p:slideViewPr>
    <p:cSldViewPr>
      <p:cViewPr>
        <p:scale>
          <a:sx n="100" d="100"/>
          <a:sy n="100" d="100"/>
        </p:scale>
        <p:origin x="-379" y="-72"/>
      </p:cViewPr>
      <p:guideLst>
        <p:guide orient="horz" pos="1620"/>
        <p:guide pos="2880"/>
      </p:guideLst>
    </p:cSldViewPr>
  </p:slideViewPr>
  <p:outlineViewPr>
    <p:cViewPr>
      <p:scale>
        <a:sx n="33" d="100"/>
        <a:sy n="33" d="100"/>
      </p:scale>
      <p:origin x="0" y="7033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270" y="-96"/>
      </p:cViewPr>
      <p:guideLst>
        <p:guide orient="horz" pos="290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hdr" sz="quarter"/>
          </p:nvPr>
        </p:nvSpPr>
        <p:spPr bwMode="auto">
          <a:xfrm>
            <a:off x="1" y="2"/>
            <a:ext cx="3038474"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0" tIns="46605" rIns="93210" bIns="46605" numCol="1" anchor="t" anchorCtr="0" compatLnSpc="1">
            <a:prstTxWarp prst="textNoShape">
              <a:avLst/>
            </a:prstTxWarp>
          </a:bodyPr>
          <a:lstStyle>
            <a:lvl1pPr>
              <a:defRPr sz="1200">
                <a:latin typeface="Arial" charset="0"/>
                <a:ea typeface="+mn-ea"/>
                <a:cs typeface="Arial" charset="0"/>
              </a:defRPr>
            </a:lvl1pPr>
          </a:lstStyle>
          <a:p>
            <a:pPr>
              <a:defRPr/>
            </a:pPr>
            <a:endParaRPr lang="en-US" altLang="en-US" dirty="0"/>
          </a:p>
        </p:txBody>
      </p:sp>
      <p:sp>
        <p:nvSpPr>
          <p:cNvPr id="230403" name="Rectangle 3"/>
          <p:cNvSpPr>
            <a:spLocks noGrp="1" noChangeArrowheads="1"/>
          </p:cNvSpPr>
          <p:nvPr>
            <p:ph type="dt" sz="quarter" idx="1"/>
          </p:nvPr>
        </p:nvSpPr>
        <p:spPr bwMode="auto">
          <a:xfrm>
            <a:off x="3970339" y="2"/>
            <a:ext cx="3038474"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0" tIns="46605" rIns="93210" bIns="46605"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ltLang="en-US"/>
          </a:p>
        </p:txBody>
      </p:sp>
      <p:sp>
        <p:nvSpPr>
          <p:cNvPr id="230404" name="Rectangle 4"/>
          <p:cNvSpPr>
            <a:spLocks noGrp="1" noChangeArrowheads="1"/>
          </p:cNvSpPr>
          <p:nvPr>
            <p:ph type="ftr" sz="quarter" idx="2"/>
          </p:nvPr>
        </p:nvSpPr>
        <p:spPr bwMode="auto">
          <a:xfrm>
            <a:off x="1" y="8772527"/>
            <a:ext cx="3038474"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0" tIns="46605" rIns="93210" bIns="46605" numCol="1" anchor="b" anchorCtr="0" compatLnSpc="1">
            <a:prstTxWarp prst="textNoShape">
              <a:avLst/>
            </a:prstTxWarp>
          </a:bodyPr>
          <a:lstStyle>
            <a:lvl1pPr>
              <a:defRPr sz="1200">
                <a:latin typeface="Arial" charset="0"/>
                <a:ea typeface="+mn-ea"/>
                <a:cs typeface="Arial" charset="0"/>
              </a:defRPr>
            </a:lvl1pPr>
          </a:lstStyle>
          <a:p>
            <a:pPr>
              <a:defRPr/>
            </a:pPr>
            <a:endParaRPr lang="en-US" altLang="en-US"/>
          </a:p>
        </p:txBody>
      </p:sp>
      <p:sp>
        <p:nvSpPr>
          <p:cNvPr id="230405" name="Rectangle 5"/>
          <p:cNvSpPr>
            <a:spLocks noGrp="1" noChangeArrowheads="1"/>
          </p:cNvSpPr>
          <p:nvPr>
            <p:ph type="sldNum" sz="quarter" idx="3"/>
          </p:nvPr>
        </p:nvSpPr>
        <p:spPr bwMode="auto">
          <a:xfrm>
            <a:off x="3970339" y="8772527"/>
            <a:ext cx="3038474"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0" tIns="46605" rIns="93210" bIns="46605" numCol="1" anchor="b" anchorCtr="0" compatLnSpc="1">
            <a:prstTxWarp prst="textNoShape">
              <a:avLst/>
            </a:prstTxWarp>
          </a:bodyPr>
          <a:lstStyle>
            <a:lvl1pPr algn="r">
              <a:defRPr sz="1200">
                <a:latin typeface="Arial" pitchFamily="34" charset="0"/>
              </a:defRPr>
            </a:lvl1pPr>
          </a:lstStyle>
          <a:p>
            <a:pPr>
              <a:defRPr/>
            </a:pPr>
            <a:fld id="{0223D04F-3A76-4330-8FAD-5A88B97169E5}" type="slidenum">
              <a:rPr lang="en-US" altLang="en-US"/>
              <a:pPr>
                <a:defRPr/>
              </a:pPr>
              <a:t>‹#›</a:t>
            </a:fld>
            <a:endParaRPr lang="en-US" altLang="en-US" dirty="0"/>
          </a:p>
        </p:txBody>
      </p:sp>
    </p:spTree>
    <p:extLst>
      <p:ext uri="{BB962C8B-B14F-4D97-AF65-F5344CB8AC3E}">
        <p14:creationId xmlns:p14="http://schemas.microsoft.com/office/powerpoint/2010/main" val="1224690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2"/>
            <a:ext cx="3038474"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0" tIns="46605" rIns="93210" bIns="46605" numCol="1" anchor="t" anchorCtr="0" compatLnSpc="1">
            <a:prstTxWarp prst="textNoShape">
              <a:avLst/>
            </a:prstTxWarp>
          </a:bodyPr>
          <a:lstStyle>
            <a:lvl1pPr>
              <a:defRPr sz="1200">
                <a:latin typeface="Arial" charset="0"/>
                <a:ea typeface="+mn-ea"/>
                <a:cs typeface="Arial" charset="0"/>
              </a:defRPr>
            </a:lvl1pPr>
          </a:lstStyle>
          <a:p>
            <a:pPr>
              <a:defRPr/>
            </a:pPr>
            <a:endParaRPr lang="en-US" altLang="en-US"/>
          </a:p>
        </p:txBody>
      </p:sp>
      <p:sp>
        <p:nvSpPr>
          <p:cNvPr id="66563" name="Rectangle 3"/>
          <p:cNvSpPr>
            <a:spLocks noGrp="1" noChangeArrowheads="1"/>
          </p:cNvSpPr>
          <p:nvPr>
            <p:ph type="dt" idx="1"/>
          </p:nvPr>
        </p:nvSpPr>
        <p:spPr bwMode="auto">
          <a:xfrm>
            <a:off x="3970339" y="2"/>
            <a:ext cx="3038474"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0" tIns="46605" rIns="93210" bIns="46605"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ltLang="en-US"/>
          </a:p>
        </p:txBody>
      </p:sp>
      <p:sp>
        <p:nvSpPr>
          <p:cNvPr id="106500" name="Rectangle 4"/>
          <p:cNvSpPr>
            <a:spLocks noGrp="1" noRot="1" noChangeAspect="1" noChangeArrowheads="1" noTextEdit="1"/>
          </p:cNvSpPr>
          <p:nvPr>
            <p:ph type="sldImg" idx="2"/>
          </p:nvPr>
        </p:nvSpPr>
        <p:spPr bwMode="auto">
          <a:xfrm>
            <a:off x="427038" y="692150"/>
            <a:ext cx="6156325"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a:extLst>
        </p:spPr>
      </p:sp>
      <p:sp>
        <p:nvSpPr>
          <p:cNvPr id="66565" name="Rectangle 5"/>
          <p:cNvSpPr>
            <a:spLocks noGrp="1" noChangeArrowheads="1"/>
          </p:cNvSpPr>
          <p:nvPr>
            <p:ph type="body" sz="quarter" idx="3"/>
          </p:nvPr>
        </p:nvSpPr>
        <p:spPr bwMode="auto">
          <a:xfrm>
            <a:off x="701676" y="4387851"/>
            <a:ext cx="560705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0" tIns="46605" rIns="93210" bIns="46605"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6566" name="Rectangle 6"/>
          <p:cNvSpPr>
            <a:spLocks noGrp="1" noChangeArrowheads="1"/>
          </p:cNvSpPr>
          <p:nvPr>
            <p:ph type="ftr" sz="quarter" idx="4"/>
          </p:nvPr>
        </p:nvSpPr>
        <p:spPr bwMode="auto">
          <a:xfrm>
            <a:off x="1" y="8772527"/>
            <a:ext cx="3038474"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0" tIns="46605" rIns="93210" bIns="46605" numCol="1" anchor="b" anchorCtr="0" compatLnSpc="1">
            <a:prstTxWarp prst="textNoShape">
              <a:avLst/>
            </a:prstTxWarp>
          </a:bodyPr>
          <a:lstStyle>
            <a:lvl1pPr>
              <a:defRPr sz="1200">
                <a:latin typeface="Arial" charset="0"/>
                <a:ea typeface="+mn-ea"/>
                <a:cs typeface="Arial" charset="0"/>
              </a:defRPr>
            </a:lvl1pPr>
          </a:lstStyle>
          <a:p>
            <a:pPr>
              <a:defRPr/>
            </a:pPr>
            <a:endParaRPr lang="en-US" altLang="en-US"/>
          </a:p>
        </p:txBody>
      </p:sp>
      <p:sp>
        <p:nvSpPr>
          <p:cNvPr id="66567" name="Rectangle 7"/>
          <p:cNvSpPr>
            <a:spLocks noGrp="1" noChangeArrowheads="1"/>
          </p:cNvSpPr>
          <p:nvPr>
            <p:ph type="sldNum" sz="quarter" idx="5"/>
          </p:nvPr>
        </p:nvSpPr>
        <p:spPr bwMode="auto">
          <a:xfrm>
            <a:off x="3970339" y="8772527"/>
            <a:ext cx="3038474"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0" tIns="46605" rIns="93210" bIns="46605" numCol="1" anchor="b" anchorCtr="0" compatLnSpc="1">
            <a:prstTxWarp prst="textNoShape">
              <a:avLst/>
            </a:prstTxWarp>
          </a:bodyPr>
          <a:lstStyle>
            <a:lvl1pPr algn="r">
              <a:defRPr sz="1200">
                <a:latin typeface="Arial" pitchFamily="34" charset="0"/>
              </a:defRPr>
            </a:lvl1pPr>
          </a:lstStyle>
          <a:p>
            <a:pPr>
              <a:defRPr/>
            </a:pPr>
            <a:fld id="{C36ADF36-3AC9-497E-8783-2FDFDABEF661}" type="slidenum">
              <a:rPr lang="en-US" altLang="en-US"/>
              <a:pPr>
                <a:defRPr/>
              </a:pPr>
              <a:t>‹#›</a:t>
            </a:fld>
            <a:endParaRPr lang="en-US" altLang="en-US" dirty="0"/>
          </a:p>
        </p:txBody>
      </p:sp>
    </p:spTree>
    <p:extLst>
      <p:ext uri="{BB962C8B-B14F-4D97-AF65-F5344CB8AC3E}">
        <p14:creationId xmlns:p14="http://schemas.microsoft.com/office/powerpoint/2010/main" val="27716088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4000">
                <a:solidFill>
                  <a:schemeClr val="tx1"/>
                </a:solidFill>
                <a:latin typeface="Arial" pitchFamily="34" charset="0"/>
                <a:ea typeface="ＭＳ Ｐゴシック" pitchFamily="34" charset="-128"/>
              </a:defRPr>
            </a:lvl1pPr>
            <a:lvl2pPr marL="745989" indent="-286918" eaLnBrk="0" hangingPunct="0">
              <a:defRPr sz="4000">
                <a:solidFill>
                  <a:schemeClr val="tx1"/>
                </a:solidFill>
                <a:latin typeface="Arial" pitchFamily="34" charset="0"/>
                <a:ea typeface="ＭＳ Ｐゴシック" pitchFamily="34" charset="-128"/>
              </a:defRPr>
            </a:lvl2pPr>
            <a:lvl3pPr marL="1147675" indent="-229535" eaLnBrk="0" hangingPunct="0">
              <a:defRPr sz="4000">
                <a:solidFill>
                  <a:schemeClr val="tx1"/>
                </a:solidFill>
                <a:latin typeface="Arial" pitchFamily="34" charset="0"/>
                <a:ea typeface="ＭＳ Ｐゴシック" pitchFamily="34" charset="-128"/>
              </a:defRPr>
            </a:lvl3pPr>
            <a:lvl4pPr marL="1606744" indent="-229535" eaLnBrk="0" hangingPunct="0">
              <a:defRPr sz="4000">
                <a:solidFill>
                  <a:schemeClr val="tx1"/>
                </a:solidFill>
                <a:latin typeface="Arial" pitchFamily="34" charset="0"/>
                <a:ea typeface="ＭＳ Ｐゴシック" pitchFamily="34" charset="-128"/>
              </a:defRPr>
            </a:lvl4pPr>
            <a:lvl5pPr marL="2065814" indent="-229535" eaLnBrk="0" hangingPunct="0">
              <a:defRPr sz="4000">
                <a:solidFill>
                  <a:schemeClr val="tx1"/>
                </a:solidFill>
                <a:latin typeface="Arial" pitchFamily="34" charset="0"/>
                <a:ea typeface="ＭＳ Ｐゴシック" pitchFamily="34" charset="-128"/>
              </a:defRPr>
            </a:lvl5pPr>
            <a:lvl6pPr marL="2524884" indent="-229535" eaLnBrk="0" fontAlgn="base" hangingPunct="0">
              <a:spcBef>
                <a:spcPct val="0"/>
              </a:spcBef>
              <a:spcAft>
                <a:spcPct val="0"/>
              </a:spcAft>
              <a:defRPr sz="4000">
                <a:solidFill>
                  <a:schemeClr val="tx1"/>
                </a:solidFill>
                <a:latin typeface="Arial" pitchFamily="34" charset="0"/>
                <a:ea typeface="ＭＳ Ｐゴシック" pitchFamily="34" charset="-128"/>
              </a:defRPr>
            </a:lvl6pPr>
            <a:lvl7pPr marL="2983954" indent="-229535" eaLnBrk="0" fontAlgn="base" hangingPunct="0">
              <a:spcBef>
                <a:spcPct val="0"/>
              </a:spcBef>
              <a:spcAft>
                <a:spcPct val="0"/>
              </a:spcAft>
              <a:defRPr sz="4000">
                <a:solidFill>
                  <a:schemeClr val="tx1"/>
                </a:solidFill>
                <a:latin typeface="Arial" pitchFamily="34" charset="0"/>
                <a:ea typeface="ＭＳ Ｐゴシック" pitchFamily="34" charset="-128"/>
              </a:defRPr>
            </a:lvl7pPr>
            <a:lvl8pPr marL="3443023" indent="-229535" eaLnBrk="0" fontAlgn="base" hangingPunct="0">
              <a:spcBef>
                <a:spcPct val="0"/>
              </a:spcBef>
              <a:spcAft>
                <a:spcPct val="0"/>
              </a:spcAft>
              <a:defRPr sz="4000">
                <a:solidFill>
                  <a:schemeClr val="tx1"/>
                </a:solidFill>
                <a:latin typeface="Arial" pitchFamily="34" charset="0"/>
                <a:ea typeface="ＭＳ Ｐゴシック" pitchFamily="34" charset="-128"/>
              </a:defRPr>
            </a:lvl8pPr>
            <a:lvl9pPr marL="3902094" indent="-229535" eaLnBrk="0" fontAlgn="base" hangingPunct="0">
              <a:spcBef>
                <a:spcPct val="0"/>
              </a:spcBef>
              <a:spcAft>
                <a:spcPct val="0"/>
              </a:spcAft>
              <a:defRPr sz="4000">
                <a:solidFill>
                  <a:schemeClr val="tx1"/>
                </a:solidFill>
                <a:latin typeface="Arial" pitchFamily="34" charset="0"/>
                <a:ea typeface="ＭＳ Ｐゴシック" pitchFamily="34" charset="-128"/>
              </a:defRPr>
            </a:lvl9pPr>
          </a:lstStyle>
          <a:p>
            <a:pPr eaLnBrk="1" hangingPunct="1">
              <a:defRPr/>
            </a:pPr>
            <a:fld id="{4CBEF88B-DD8E-4114-ADCC-AC092862C4A4}" type="slidenum">
              <a:rPr lang="en-US" altLang="en-US" sz="1200"/>
              <a:pPr eaLnBrk="1" hangingPunct="1">
                <a:defRPr/>
              </a:pPr>
              <a:t>2</a:t>
            </a:fld>
            <a:endParaRPr lang="en-US" altLang="en-US" sz="1200" dirty="0"/>
          </a:p>
        </p:txBody>
      </p:sp>
      <p:sp>
        <p:nvSpPr>
          <p:cNvPr id="108547" name="Rectangle 2"/>
          <p:cNvSpPr>
            <a:spLocks noGrp="1" noRot="1" noChangeAspect="1" noChangeArrowheads="1" noTextEdit="1"/>
          </p:cNvSpPr>
          <p:nvPr>
            <p:ph type="sldImg"/>
          </p:nvPr>
        </p:nvSpPr>
        <p:spPr>
          <a:xfrm>
            <a:off x="427038" y="692150"/>
            <a:ext cx="6156325" cy="3463925"/>
          </a:xfrm>
          <a:ln/>
        </p:spPr>
      </p:sp>
      <p:sp>
        <p:nvSpPr>
          <p:cNvPr id="1085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4000">
                <a:solidFill>
                  <a:schemeClr val="tx1"/>
                </a:solidFill>
                <a:latin typeface="Arial" pitchFamily="34" charset="0"/>
                <a:ea typeface="ＭＳ Ｐゴシック" pitchFamily="34" charset="-128"/>
              </a:defRPr>
            </a:lvl1pPr>
            <a:lvl2pPr marL="745989" indent="-286918" eaLnBrk="0" hangingPunct="0">
              <a:defRPr sz="4000">
                <a:solidFill>
                  <a:schemeClr val="tx1"/>
                </a:solidFill>
                <a:latin typeface="Arial" pitchFamily="34" charset="0"/>
                <a:ea typeface="ＭＳ Ｐゴシック" pitchFamily="34" charset="-128"/>
              </a:defRPr>
            </a:lvl2pPr>
            <a:lvl3pPr marL="1147675" indent="-229535" eaLnBrk="0" hangingPunct="0">
              <a:defRPr sz="4000">
                <a:solidFill>
                  <a:schemeClr val="tx1"/>
                </a:solidFill>
                <a:latin typeface="Arial" pitchFamily="34" charset="0"/>
                <a:ea typeface="ＭＳ Ｐゴシック" pitchFamily="34" charset="-128"/>
              </a:defRPr>
            </a:lvl3pPr>
            <a:lvl4pPr marL="1606744" indent="-229535" eaLnBrk="0" hangingPunct="0">
              <a:defRPr sz="4000">
                <a:solidFill>
                  <a:schemeClr val="tx1"/>
                </a:solidFill>
                <a:latin typeface="Arial" pitchFamily="34" charset="0"/>
                <a:ea typeface="ＭＳ Ｐゴシック" pitchFamily="34" charset="-128"/>
              </a:defRPr>
            </a:lvl4pPr>
            <a:lvl5pPr marL="2065814" indent="-229535" eaLnBrk="0" hangingPunct="0">
              <a:defRPr sz="4000">
                <a:solidFill>
                  <a:schemeClr val="tx1"/>
                </a:solidFill>
                <a:latin typeface="Arial" pitchFamily="34" charset="0"/>
                <a:ea typeface="ＭＳ Ｐゴシック" pitchFamily="34" charset="-128"/>
              </a:defRPr>
            </a:lvl5pPr>
            <a:lvl6pPr marL="2524884" indent="-229535" eaLnBrk="0" fontAlgn="base" hangingPunct="0">
              <a:spcBef>
                <a:spcPct val="0"/>
              </a:spcBef>
              <a:spcAft>
                <a:spcPct val="0"/>
              </a:spcAft>
              <a:defRPr sz="4000">
                <a:solidFill>
                  <a:schemeClr val="tx1"/>
                </a:solidFill>
                <a:latin typeface="Arial" pitchFamily="34" charset="0"/>
                <a:ea typeface="ＭＳ Ｐゴシック" pitchFamily="34" charset="-128"/>
              </a:defRPr>
            </a:lvl6pPr>
            <a:lvl7pPr marL="2983954" indent="-229535" eaLnBrk="0" fontAlgn="base" hangingPunct="0">
              <a:spcBef>
                <a:spcPct val="0"/>
              </a:spcBef>
              <a:spcAft>
                <a:spcPct val="0"/>
              </a:spcAft>
              <a:defRPr sz="4000">
                <a:solidFill>
                  <a:schemeClr val="tx1"/>
                </a:solidFill>
                <a:latin typeface="Arial" pitchFamily="34" charset="0"/>
                <a:ea typeface="ＭＳ Ｐゴシック" pitchFamily="34" charset="-128"/>
              </a:defRPr>
            </a:lvl7pPr>
            <a:lvl8pPr marL="3443023" indent="-229535" eaLnBrk="0" fontAlgn="base" hangingPunct="0">
              <a:spcBef>
                <a:spcPct val="0"/>
              </a:spcBef>
              <a:spcAft>
                <a:spcPct val="0"/>
              </a:spcAft>
              <a:defRPr sz="4000">
                <a:solidFill>
                  <a:schemeClr val="tx1"/>
                </a:solidFill>
                <a:latin typeface="Arial" pitchFamily="34" charset="0"/>
                <a:ea typeface="ＭＳ Ｐゴシック" pitchFamily="34" charset="-128"/>
              </a:defRPr>
            </a:lvl8pPr>
            <a:lvl9pPr marL="3902094" indent="-229535" eaLnBrk="0" fontAlgn="base" hangingPunct="0">
              <a:spcBef>
                <a:spcPct val="0"/>
              </a:spcBef>
              <a:spcAft>
                <a:spcPct val="0"/>
              </a:spcAft>
              <a:defRPr sz="4000">
                <a:solidFill>
                  <a:schemeClr val="tx1"/>
                </a:solidFill>
                <a:latin typeface="Arial" pitchFamily="34" charset="0"/>
                <a:ea typeface="ＭＳ Ｐゴシック" pitchFamily="34" charset="-128"/>
              </a:defRPr>
            </a:lvl9pPr>
          </a:lstStyle>
          <a:p>
            <a:pPr eaLnBrk="1" hangingPunct="1">
              <a:defRPr/>
            </a:pPr>
            <a:fld id="{FA4CA022-8063-4DE3-B389-6CA09C3E38FD}" type="slidenum">
              <a:rPr lang="en-US" altLang="en-US" sz="1200"/>
              <a:pPr eaLnBrk="1" hangingPunct="1">
                <a:defRPr/>
              </a:pPr>
              <a:t>3</a:t>
            </a:fld>
            <a:endParaRPr lang="en-US" altLang="en-US" sz="1200" dirty="0"/>
          </a:p>
        </p:txBody>
      </p:sp>
      <p:sp>
        <p:nvSpPr>
          <p:cNvPr id="109571" name="Rectangle 2"/>
          <p:cNvSpPr>
            <a:spLocks noGrp="1" noRot="1" noChangeAspect="1" noChangeArrowheads="1" noTextEdit="1"/>
          </p:cNvSpPr>
          <p:nvPr>
            <p:ph type="sldImg"/>
          </p:nvPr>
        </p:nvSpPr>
        <p:spPr>
          <a:xfrm>
            <a:off x="427038" y="692150"/>
            <a:ext cx="6156325" cy="3463925"/>
          </a:xfrm>
          <a:ln/>
        </p:spPr>
      </p:sp>
      <p:sp>
        <p:nvSpPr>
          <p:cNvPr id="1095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233024" indent="-233024" eaLnBrk="1" hangingPunct="1">
              <a:buFontTx/>
              <a:buAutoNum type="arabicPeriod"/>
              <a:defRPr/>
            </a:pPr>
            <a:endParaRPr lang="en-US" dirty="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4000">
                <a:solidFill>
                  <a:schemeClr val="tx1"/>
                </a:solidFill>
                <a:latin typeface="Arial" pitchFamily="34" charset="0"/>
                <a:ea typeface="ＭＳ Ｐゴシック" pitchFamily="34" charset="-128"/>
              </a:defRPr>
            </a:lvl1pPr>
            <a:lvl2pPr marL="745989" indent="-286918" eaLnBrk="0" hangingPunct="0">
              <a:defRPr sz="4000">
                <a:solidFill>
                  <a:schemeClr val="tx1"/>
                </a:solidFill>
                <a:latin typeface="Arial" pitchFamily="34" charset="0"/>
                <a:ea typeface="ＭＳ Ｐゴシック" pitchFamily="34" charset="-128"/>
              </a:defRPr>
            </a:lvl2pPr>
            <a:lvl3pPr marL="1147675" indent="-229535" eaLnBrk="0" hangingPunct="0">
              <a:defRPr sz="4000">
                <a:solidFill>
                  <a:schemeClr val="tx1"/>
                </a:solidFill>
                <a:latin typeface="Arial" pitchFamily="34" charset="0"/>
                <a:ea typeface="ＭＳ Ｐゴシック" pitchFamily="34" charset="-128"/>
              </a:defRPr>
            </a:lvl3pPr>
            <a:lvl4pPr marL="1606744" indent="-229535" eaLnBrk="0" hangingPunct="0">
              <a:defRPr sz="4000">
                <a:solidFill>
                  <a:schemeClr val="tx1"/>
                </a:solidFill>
                <a:latin typeface="Arial" pitchFamily="34" charset="0"/>
                <a:ea typeface="ＭＳ Ｐゴシック" pitchFamily="34" charset="-128"/>
              </a:defRPr>
            </a:lvl4pPr>
            <a:lvl5pPr marL="2065814" indent="-229535" eaLnBrk="0" hangingPunct="0">
              <a:defRPr sz="4000">
                <a:solidFill>
                  <a:schemeClr val="tx1"/>
                </a:solidFill>
                <a:latin typeface="Arial" pitchFamily="34" charset="0"/>
                <a:ea typeface="ＭＳ Ｐゴシック" pitchFamily="34" charset="-128"/>
              </a:defRPr>
            </a:lvl5pPr>
            <a:lvl6pPr marL="2524884" indent="-229535" eaLnBrk="0" fontAlgn="base" hangingPunct="0">
              <a:spcBef>
                <a:spcPct val="0"/>
              </a:spcBef>
              <a:spcAft>
                <a:spcPct val="0"/>
              </a:spcAft>
              <a:defRPr sz="4000">
                <a:solidFill>
                  <a:schemeClr val="tx1"/>
                </a:solidFill>
                <a:latin typeface="Arial" pitchFamily="34" charset="0"/>
                <a:ea typeface="ＭＳ Ｐゴシック" pitchFamily="34" charset="-128"/>
              </a:defRPr>
            </a:lvl6pPr>
            <a:lvl7pPr marL="2983954" indent="-229535" eaLnBrk="0" fontAlgn="base" hangingPunct="0">
              <a:spcBef>
                <a:spcPct val="0"/>
              </a:spcBef>
              <a:spcAft>
                <a:spcPct val="0"/>
              </a:spcAft>
              <a:defRPr sz="4000">
                <a:solidFill>
                  <a:schemeClr val="tx1"/>
                </a:solidFill>
                <a:latin typeface="Arial" pitchFamily="34" charset="0"/>
                <a:ea typeface="ＭＳ Ｐゴシック" pitchFamily="34" charset="-128"/>
              </a:defRPr>
            </a:lvl7pPr>
            <a:lvl8pPr marL="3443023" indent="-229535" eaLnBrk="0" fontAlgn="base" hangingPunct="0">
              <a:spcBef>
                <a:spcPct val="0"/>
              </a:spcBef>
              <a:spcAft>
                <a:spcPct val="0"/>
              </a:spcAft>
              <a:defRPr sz="4000">
                <a:solidFill>
                  <a:schemeClr val="tx1"/>
                </a:solidFill>
                <a:latin typeface="Arial" pitchFamily="34" charset="0"/>
                <a:ea typeface="ＭＳ Ｐゴシック" pitchFamily="34" charset="-128"/>
              </a:defRPr>
            </a:lvl8pPr>
            <a:lvl9pPr marL="3902094" indent="-229535" eaLnBrk="0" fontAlgn="base" hangingPunct="0">
              <a:spcBef>
                <a:spcPct val="0"/>
              </a:spcBef>
              <a:spcAft>
                <a:spcPct val="0"/>
              </a:spcAft>
              <a:defRPr sz="4000">
                <a:solidFill>
                  <a:schemeClr val="tx1"/>
                </a:solidFill>
                <a:latin typeface="Arial" pitchFamily="34" charset="0"/>
                <a:ea typeface="ＭＳ Ｐゴシック" pitchFamily="34" charset="-128"/>
              </a:defRPr>
            </a:lvl9pPr>
          </a:lstStyle>
          <a:p>
            <a:pPr eaLnBrk="1" hangingPunct="1">
              <a:defRPr/>
            </a:pPr>
            <a:fld id="{D81D7F75-DD3D-4087-BB3B-39A7B5C1C0B4}" type="slidenum">
              <a:rPr lang="en-US" altLang="en-US" sz="1200"/>
              <a:pPr eaLnBrk="1" hangingPunct="1">
                <a:defRPr/>
              </a:pPr>
              <a:t>14</a:t>
            </a:fld>
            <a:endParaRPr lang="en-US" altLang="en-US" sz="1200" dirty="0"/>
          </a:p>
        </p:txBody>
      </p:sp>
      <p:sp>
        <p:nvSpPr>
          <p:cNvPr id="110595" name="Rectangle 2"/>
          <p:cNvSpPr>
            <a:spLocks noGrp="1" noRot="1" noChangeAspect="1" noChangeArrowheads="1" noTextEdit="1"/>
          </p:cNvSpPr>
          <p:nvPr>
            <p:ph type="sldImg"/>
          </p:nvPr>
        </p:nvSpPr>
        <p:spPr>
          <a:xfrm>
            <a:off x="427038" y="692150"/>
            <a:ext cx="6156325" cy="3463925"/>
          </a:xfrm>
          <a:ln/>
        </p:spPr>
      </p:sp>
      <p:sp>
        <p:nvSpPr>
          <p:cNvPr id="1105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4" name="TextBox 23"/>
          <p:cNvSpPr txBox="1"/>
          <p:nvPr/>
        </p:nvSpPr>
        <p:spPr bwMode="black">
          <a:xfrm>
            <a:off x="0" y="3714750"/>
            <a:ext cx="9144000" cy="91440"/>
          </a:xfrm>
          <a:prstGeom prst="rect">
            <a:avLst/>
          </a:prstGeom>
          <a:solidFill>
            <a:srgbClr val="E36845"/>
          </a:solidFill>
        </p:spPr>
        <p:txBody>
          <a:bodyPr wrap="square" rtlCol="0">
            <a:spAutoFit/>
          </a:bodyPr>
          <a:lstStyle/>
          <a:p>
            <a:endParaRPr lang="en-US" dirty="0">
              <a:solidFill>
                <a:prstClr val="black"/>
              </a:solidFill>
            </a:endParaRPr>
          </a:p>
        </p:txBody>
      </p:sp>
      <p:sp>
        <p:nvSpPr>
          <p:cNvPr id="23" name="TextBox 22"/>
          <p:cNvSpPr txBox="1"/>
          <p:nvPr/>
        </p:nvSpPr>
        <p:spPr bwMode="hidden">
          <a:xfrm>
            <a:off x="0" y="3790950"/>
            <a:ext cx="9144000" cy="1371600"/>
          </a:xfrm>
          <a:prstGeom prst="rect">
            <a:avLst/>
          </a:prstGeom>
          <a:solidFill>
            <a:srgbClr val="002D73"/>
          </a:solidFill>
        </p:spPr>
        <p:txBody>
          <a:bodyPr wrap="square" rtlCol="0">
            <a:spAutoFit/>
          </a:bodyPr>
          <a:lstStyle/>
          <a:p>
            <a:endParaRPr lang="en-US" dirty="0">
              <a:solidFill>
                <a:prstClr val="black"/>
              </a:solidFill>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7096" y="334135"/>
            <a:ext cx="745280" cy="731520"/>
          </a:xfrm>
          <a:prstGeom prst="rect">
            <a:avLst/>
          </a:prstGeom>
        </p:spPr>
      </p:pic>
      <p:sp>
        <p:nvSpPr>
          <p:cNvPr id="2" name="Title 1"/>
          <p:cNvSpPr>
            <a:spLocks noGrp="1"/>
          </p:cNvSpPr>
          <p:nvPr>
            <p:ph type="ctrTitle"/>
          </p:nvPr>
        </p:nvSpPr>
        <p:spPr>
          <a:xfrm>
            <a:off x="722376" y="1197864"/>
            <a:ext cx="7699248" cy="1325880"/>
          </a:xfrm>
        </p:spPr>
        <p:txBody>
          <a:bodyPr>
            <a:normAutofit/>
          </a:bodyPr>
          <a:lstStyle>
            <a:lvl1pPr algn="ctr">
              <a:defRPr sz="4000" b="1">
                <a:solidFill>
                  <a:srgbClr val="002D73"/>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746504" y="3090672"/>
            <a:ext cx="5650992" cy="365760"/>
          </a:xfrm>
        </p:spPr>
        <p:txBody>
          <a:bodyPr>
            <a:normAutofit/>
          </a:bodyPr>
          <a:lstStyle>
            <a:lvl1pPr marL="0" indent="0" algn="ctr">
              <a:buNone/>
              <a:defRPr sz="1800" b="1">
                <a:solidFill>
                  <a:srgbClr val="64656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bwMode="black"/>
        <p:txBody>
          <a:bodyPr/>
          <a:lstStyle/>
          <a:p>
            <a:pPr>
              <a:defRPr/>
            </a:pPr>
            <a:endParaRPr lang="en-US" altLang="en-US" dirty="0"/>
          </a:p>
        </p:txBody>
      </p:sp>
    </p:spTree>
    <p:extLst>
      <p:ext uri="{BB962C8B-B14F-4D97-AF65-F5344CB8AC3E}">
        <p14:creationId xmlns:p14="http://schemas.microsoft.com/office/powerpoint/2010/main" val="21012166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5592" y="4297680"/>
            <a:ext cx="745281" cy="731520"/>
          </a:xfrm>
          <a:prstGeom prst="rect">
            <a:avLst/>
          </a:prstGeom>
        </p:spPr>
      </p:pic>
      <p:sp>
        <p:nvSpPr>
          <p:cNvPr id="11" name="TextBox 10"/>
          <p:cNvSpPr txBox="1"/>
          <p:nvPr/>
        </p:nvSpPr>
        <p:spPr bwMode="black">
          <a:xfrm>
            <a:off x="0" y="-19050"/>
            <a:ext cx="9144000" cy="91440"/>
          </a:xfrm>
          <a:prstGeom prst="rect">
            <a:avLst/>
          </a:prstGeom>
          <a:solidFill>
            <a:srgbClr val="E36845"/>
          </a:solidFill>
        </p:spPr>
        <p:txBody>
          <a:bodyPr wrap="square" rtlCol="0">
            <a:spAutoFit/>
          </a:bodyPr>
          <a:lstStyle/>
          <a:p>
            <a:endParaRPr lang="en-US" dirty="0"/>
          </a:p>
        </p:txBody>
      </p:sp>
      <p:sp>
        <p:nvSpPr>
          <p:cNvPr id="12" name="TextBox 11"/>
          <p:cNvSpPr txBox="1"/>
          <p:nvPr/>
        </p:nvSpPr>
        <p:spPr bwMode="hidden">
          <a:xfrm>
            <a:off x="0" y="57150"/>
            <a:ext cx="9144000" cy="274320"/>
          </a:xfrm>
          <a:prstGeom prst="rect">
            <a:avLst/>
          </a:prstGeom>
          <a:solidFill>
            <a:srgbClr val="002D73"/>
          </a:solidFill>
        </p:spPr>
        <p:txBody>
          <a:bodyPr wrap="square" rtlCol="0">
            <a:spAutoFit/>
          </a:bodyPr>
          <a:lstStyle/>
          <a:p>
            <a:endParaRPr lang="en-US" dirty="0"/>
          </a:p>
        </p:txBody>
      </p:sp>
      <p:sp>
        <p:nvSpPr>
          <p:cNvPr id="2" name="Title 1"/>
          <p:cNvSpPr>
            <a:spLocks noGrp="1"/>
          </p:cNvSpPr>
          <p:nvPr>
            <p:ph type="title"/>
          </p:nvPr>
        </p:nvSpPr>
        <p:spPr>
          <a:xfrm>
            <a:off x="228600" y="338328"/>
            <a:ext cx="8686800" cy="722376"/>
          </a:xfrm>
        </p:spPr>
        <p:txBody>
          <a:bodyPr>
            <a:normAutofit/>
          </a:bodyPr>
          <a:lstStyle>
            <a:lvl1pPr algn="l">
              <a:defRPr sz="2850" b="1">
                <a:solidFill>
                  <a:srgbClr val="002D73"/>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pPr>
              <a:defRPr/>
            </a:pPr>
            <a:endParaRPr lang="en-US" altLang="en-US"/>
          </a:p>
        </p:txBody>
      </p:sp>
      <p:sp>
        <p:nvSpPr>
          <p:cNvPr id="13" name="Slide Number Placeholder 5"/>
          <p:cNvSpPr txBox="1">
            <a:spLocks/>
          </p:cNvSpPr>
          <p:nvPr userDrawn="1"/>
        </p:nvSpPr>
        <p:spPr bwMode="black">
          <a:xfrm>
            <a:off x="6858000" y="57150"/>
            <a:ext cx="2130552" cy="274320"/>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30F4BC-400C-4AFC-9E06-D490BC4E3447}" type="slidenum">
              <a:rPr lang="en-US" smtClean="0"/>
              <a:pPr/>
              <a:t>‹#›</a:t>
            </a:fld>
            <a:endParaRPr lang="en-US" dirty="0"/>
          </a:p>
        </p:txBody>
      </p:sp>
    </p:spTree>
    <p:extLst>
      <p:ext uri="{BB962C8B-B14F-4D97-AF65-F5344CB8AC3E}">
        <p14:creationId xmlns:p14="http://schemas.microsoft.com/office/powerpoint/2010/main" val="23015275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0" name="TextBox 9"/>
          <p:cNvSpPr txBox="1"/>
          <p:nvPr/>
        </p:nvSpPr>
        <p:spPr>
          <a:xfrm>
            <a:off x="0" y="1657350"/>
            <a:ext cx="5212080" cy="91440"/>
          </a:xfrm>
          <a:prstGeom prst="rect">
            <a:avLst/>
          </a:prstGeom>
          <a:solidFill>
            <a:srgbClr val="E36845"/>
          </a:solidFill>
        </p:spPr>
        <p:txBody>
          <a:bodyPr wrap="square" rtlCol="0">
            <a:spAutoFit/>
          </a:bodyPr>
          <a:lstStyle/>
          <a:p>
            <a:endParaRPr lang="en-US" dirty="0">
              <a:solidFill>
                <a:prstClr val="black"/>
              </a:solidFill>
            </a:endParaRPr>
          </a:p>
        </p:txBody>
      </p:sp>
      <p:sp>
        <p:nvSpPr>
          <p:cNvPr id="3" name="Footer Placeholder 2"/>
          <p:cNvSpPr>
            <a:spLocks noGrp="1"/>
          </p:cNvSpPr>
          <p:nvPr>
            <p:ph type="ftr" sz="quarter" idx="11"/>
          </p:nvPr>
        </p:nvSpPr>
        <p:spPr/>
        <p:txBody>
          <a:bodyPr/>
          <a:lstStyle/>
          <a:p>
            <a:pPr>
              <a:defRPr/>
            </a:pPr>
            <a:endParaRPr lang="en-US" altLang="en-US"/>
          </a:p>
        </p:txBody>
      </p:sp>
      <p:sp>
        <p:nvSpPr>
          <p:cNvPr id="8" name="Slide Number Placeholder 5"/>
          <p:cNvSpPr txBox="1">
            <a:spLocks/>
          </p:cNvSpPr>
          <p:nvPr/>
        </p:nvSpPr>
        <p:spPr>
          <a:xfrm>
            <a:off x="6858000" y="57150"/>
            <a:ext cx="2130552" cy="274320"/>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30F4BC-400C-4AFC-9E06-D490BC4E3447}" type="slidenum">
              <a:rPr lang="en-US" smtClean="0">
                <a:solidFill>
                  <a:schemeClr val="tx1"/>
                </a:solidFill>
              </a:rPr>
              <a:pPr/>
              <a:t>‹#›</a:t>
            </a:fld>
            <a:endParaRPr lang="en-US" dirty="0">
              <a:solidFill>
                <a:schemeClr val="tx1"/>
              </a:solidFill>
            </a:endParaRPr>
          </a:p>
        </p:txBody>
      </p:sp>
      <p:sp>
        <p:nvSpPr>
          <p:cNvPr id="12" name="TextBox 11"/>
          <p:cNvSpPr txBox="1"/>
          <p:nvPr/>
        </p:nvSpPr>
        <p:spPr bwMode="black">
          <a:xfrm>
            <a:off x="0" y="1733550"/>
            <a:ext cx="5212080" cy="2560320"/>
          </a:xfrm>
          <a:prstGeom prst="rect">
            <a:avLst/>
          </a:prstGeom>
          <a:solidFill>
            <a:srgbClr val="002D73"/>
          </a:solidFill>
        </p:spPr>
        <p:txBody>
          <a:bodyPr wrap="square" rtlCol="0">
            <a:spAutoFit/>
          </a:bodyPr>
          <a:lstStyle/>
          <a:p>
            <a:endParaRPr lang="en-US" dirty="0">
              <a:solidFill>
                <a:prstClr val="black"/>
              </a:solidFill>
            </a:endParaRPr>
          </a:p>
        </p:txBody>
      </p:sp>
      <p:sp>
        <p:nvSpPr>
          <p:cNvPr id="9" name="Title 1"/>
          <p:cNvSpPr>
            <a:spLocks noGrp="1"/>
          </p:cNvSpPr>
          <p:nvPr>
            <p:ph type="title"/>
          </p:nvPr>
        </p:nvSpPr>
        <p:spPr bwMode="white">
          <a:xfrm>
            <a:off x="228600" y="1810512"/>
            <a:ext cx="4800600" cy="2404872"/>
          </a:xfrm>
        </p:spPr>
        <p:txBody>
          <a:bodyPr anchor="t">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5592" y="4297680"/>
            <a:ext cx="745281" cy="731520"/>
          </a:xfrm>
          <a:prstGeom prst="rect">
            <a:avLst/>
          </a:prstGeom>
        </p:spPr>
      </p:pic>
    </p:spTree>
    <p:extLst>
      <p:ext uri="{BB962C8B-B14F-4D97-AF65-F5344CB8AC3E}">
        <p14:creationId xmlns:p14="http://schemas.microsoft.com/office/powerpoint/2010/main" val="1409899042"/>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endParaRPr lang="en-US" altLang="en-US"/>
          </a:p>
        </p:txBody>
      </p:sp>
      <p:sp>
        <p:nvSpPr>
          <p:cNvPr id="5" name="TextBox 4"/>
          <p:cNvSpPr txBox="1"/>
          <p:nvPr/>
        </p:nvSpPr>
        <p:spPr bwMode="black">
          <a:xfrm>
            <a:off x="0" y="-19050"/>
            <a:ext cx="9144000" cy="91440"/>
          </a:xfrm>
          <a:prstGeom prst="rect">
            <a:avLst/>
          </a:prstGeom>
          <a:solidFill>
            <a:srgbClr val="E36845"/>
          </a:solidFill>
        </p:spPr>
        <p:txBody>
          <a:bodyPr wrap="square" rtlCol="0">
            <a:spAutoFit/>
          </a:bodyPr>
          <a:lstStyle/>
          <a:p>
            <a:endParaRPr lang="en-US" dirty="0"/>
          </a:p>
        </p:txBody>
      </p:sp>
      <p:sp>
        <p:nvSpPr>
          <p:cNvPr id="6" name="TextBox 5"/>
          <p:cNvSpPr txBox="1"/>
          <p:nvPr/>
        </p:nvSpPr>
        <p:spPr bwMode="hidden">
          <a:xfrm>
            <a:off x="0" y="57150"/>
            <a:ext cx="9144000" cy="274320"/>
          </a:xfrm>
          <a:prstGeom prst="rect">
            <a:avLst/>
          </a:prstGeom>
          <a:solidFill>
            <a:srgbClr val="002D73"/>
          </a:solidFill>
        </p:spPr>
        <p:txBody>
          <a:bodyPr wrap="square" rtlCol="0">
            <a:spAutoFit/>
          </a:bodyPr>
          <a:lstStyle/>
          <a:p>
            <a:endParaRPr lang="en-US" dirty="0"/>
          </a:p>
        </p:txBody>
      </p:sp>
      <p:sp>
        <p:nvSpPr>
          <p:cNvPr id="9" name="Title 1"/>
          <p:cNvSpPr>
            <a:spLocks noGrp="1"/>
          </p:cNvSpPr>
          <p:nvPr>
            <p:ph type="title"/>
          </p:nvPr>
        </p:nvSpPr>
        <p:spPr>
          <a:xfrm>
            <a:off x="228600" y="338328"/>
            <a:ext cx="8686800" cy="438912"/>
          </a:xfrm>
        </p:spPr>
        <p:txBody>
          <a:bodyPr>
            <a:normAutofit/>
          </a:bodyPr>
          <a:lstStyle>
            <a:lvl1pPr algn="ctr">
              <a:defRPr sz="1800" b="1">
                <a:solidFill>
                  <a:srgbClr val="002D73"/>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5592" y="4297680"/>
            <a:ext cx="745281" cy="731520"/>
          </a:xfrm>
          <a:prstGeom prst="rect">
            <a:avLst/>
          </a:prstGeom>
        </p:spPr>
      </p:pic>
      <p:sp>
        <p:nvSpPr>
          <p:cNvPr id="8" name="Slide Number Placeholder 5"/>
          <p:cNvSpPr txBox="1">
            <a:spLocks/>
          </p:cNvSpPr>
          <p:nvPr/>
        </p:nvSpPr>
        <p:spPr bwMode="black">
          <a:xfrm>
            <a:off x="6858000" y="57150"/>
            <a:ext cx="2130552" cy="274320"/>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30F4BC-400C-4AFC-9E06-D490BC4E3447}" type="slidenum">
              <a:rPr lang="en-US" smtClean="0"/>
              <a:pPr/>
              <a:t>‹#›</a:t>
            </a:fld>
            <a:endParaRPr lang="en-US" dirty="0"/>
          </a:p>
        </p:txBody>
      </p:sp>
    </p:spTree>
    <p:extLst>
      <p:ext uri="{BB962C8B-B14F-4D97-AF65-F5344CB8AC3E}">
        <p14:creationId xmlns:p14="http://schemas.microsoft.com/office/powerpoint/2010/main" val="107230105"/>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2" name="TextBox 11"/>
          <p:cNvSpPr txBox="1"/>
          <p:nvPr/>
        </p:nvSpPr>
        <p:spPr bwMode="black">
          <a:xfrm>
            <a:off x="0" y="-19050"/>
            <a:ext cx="9144000" cy="91440"/>
          </a:xfrm>
          <a:prstGeom prst="rect">
            <a:avLst/>
          </a:prstGeom>
          <a:solidFill>
            <a:srgbClr val="E36845"/>
          </a:solidFill>
        </p:spPr>
        <p:txBody>
          <a:bodyPr wrap="square" rtlCol="0">
            <a:spAutoFit/>
          </a:bodyPr>
          <a:lstStyle/>
          <a:p>
            <a:endParaRPr lang="en-US" dirty="0"/>
          </a:p>
        </p:txBody>
      </p:sp>
      <p:sp>
        <p:nvSpPr>
          <p:cNvPr id="15" name="TextBox 14"/>
          <p:cNvSpPr txBox="1"/>
          <p:nvPr/>
        </p:nvSpPr>
        <p:spPr bwMode="hidden">
          <a:xfrm>
            <a:off x="0" y="57150"/>
            <a:ext cx="9144000" cy="274320"/>
          </a:xfrm>
          <a:prstGeom prst="rect">
            <a:avLst/>
          </a:prstGeom>
          <a:solidFill>
            <a:srgbClr val="002D73"/>
          </a:solidFill>
        </p:spPr>
        <p:txBody>
          <a:bodyPr wrap="square" rtlCol="0">
            <a:spAutoFit/>
          </a:bodyPr>
          <a:lstStyle/>
          <a:p>
            <a:endParaRPr lang="en-US" dirty="0"/>
          </a:p>
        </p:txBody>
      </p:sp>
      <p:sp>
        <p:nvSpPr>
          <p:cNvPr id="16" name="Title 1"/>
          <p:cNvSpPr>
            <a:spLocks noGrp="1"/>
          </p:cNvSpPr>
          <p:nvPr>
            <p:ph type="title"/>
          </p:nvPr>
        </p:nvSpPr>
        <p:spPr>
          <a:xfrm>
            <a:off x="228600" y="338328"/>
            <a:ext cx="8686800" cy="722376"/>
          </a:xfrm>
        </p:spPr>
        <p:txBody>
          <a:bodyPr>
            <a:normAutofit/>
          </a:bodyPr>
          <a:lstStyle>
            <a:lvl1pPr algn="l">
              <a:defRPr sz="2850" b="1">
                <a:solidFill>
                  <a:srgbClr val="002D73"/>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9" name="Footer Placeholder 4"/>
          <p:cNvSpPr>
            <a:spLocks noGrp="1"/>
          </p:cNvSpPr>
          <p:nvPr>
            <p:ph type="ftr" sz="quarter" idx="11"/>
          </p:nvPr>
        </p:nvSpPr>
        <p:spPr>
          <a:xfrm>
            <a:off x="3124200" y="4767263"/>
            <a:ext cx="2895600" cy="273844"/>
          </a:xfrm>
        </p:spPr>
        <p:txBody>
          <a:bodyPr/>
          <a:lstStyle/>
          <a:p>
            <a:pPr>
              <a:defRPr/>
            </a:pPr>
            <a:endParaRPr lang="en-US" altLang="en-US"/>
          </a:p>
        </p:txBody>
      </p:sp>
      <p:sp>
        <p:nvSpPr>
          <p:cNvPr id="10" name="Content Placeholder 2"/>
          <p:cNvSpPr>
            <a:spLocks noGrp="1"/>
          </p:cNvSpPr>
          <p:nvPr>
            <p:ph sz="half" idx="13"/>
          </p:nvPr>
        </p:nvSpPr>
        <p:spPr>
          <a:xfrm>
            <a:off x="228600" y="1197864"/>
            <a:ext cx="4288536" cy="33924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4629150" y="1197864"/>
            <a:ext cx="4288536" cy="33924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5"/>
          <p:cNvSpPr txBox="1">
            <a:spLocks/>
          </p:cNvSpPr>
          <p:nvPr userDrawn="1"/>
        </p:nvSpPr>
        <p:spPr bwMode="black">
          <a:xfrm>
            <a:off x="6858000" y="57150"/>
            <a:ext cx="2130552" cy="274320"/>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30F4BC-400C-4AFC-9E06-D490BC4E3447}" type="slidenum">
              <a:rPr lang="en-US" smtClean="0"/>
              <a:pPr/>
              <a:t>‹#›</a:t>
            </a:fld>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5592" y="4297680"/>
            <a:ext cx="745281" cy="731520"/>
          </a:xfrm>
          <a:prstGeom prst="rect">
            <a:avLst/>
          </a:prstGeom>
        </p:spPr>
      </p:pic>
    </p:spTree>
    <p:extLst>
      <p:ext uri="{BB962C8B-B14F-4D97-AF65-F5344CB8AC3E}">
        <p14:creationId xmlns:p14="http://schemas.microsoft.com/office/powerpoint/2010/main" val="54283679"/>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200150"/>
            <a:ext cx="4038600" cy="1639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00150"/>
            <a:ext cx="4038600" cy="1639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2953942"/>
            <a:ext cx="4038600"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2953942"/>
            <a:ext cx="4038600"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406149AD-910C-4D16-B1A4-70EDD18E28CC}" type="slidenum">
              <a:rPr lang="en-US" altLang="en-US"/>
              <a:pPr>
                <a:defRPr/>
              </a:pPr>
              <a:t>‹#›</a:t>
            </a:fld>
            <a:endParaRPr lang="en-US" altLang="en-US" dirty="0"/>
          </a:p>
        </p:txBody>
      </p:sp>
    </p:spTree>
    <p:extLst>
      <p:ext uri="{BB962C8B-B14F-4D97-AF65-F5344CB8AC3E}">
        <p14:creationId xmlns:p14="http://schemas.microsoft.com/office/powerpoint/2010/main" val="28868509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338328"/>
            <a:ext cx="8686800" cy="722376"/>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1200151"/>
            <a:ext cx="86868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4" name="Date Placeholder 3"/>
          <p:cNvSpPr>
            <a:spLocks noGrp="1"/>
          </p:cNvSpPr>
          <p:nvPr>
            <p:ph type="dt" sz="half" idx="2"/>
          </p:nvPr>
        </p:nvSpPr>
        <p:spPr bwMode="black">
          <a:xfrm>
            <a:off x="228600" y="53866"/>
            <a:ext cx="2133600" cy="273844"/>
          </a:xfrm>
          <a:prstGeom prst="rect">
            <a:avLst/>
          </a:prstGeom>
        </p:spPr>
        <p:txBody>
          <a:bodyPr vert="horz" lIns="91440" tIns="45720" rIns="91440" bIns="45720" rtlCol="0" anchor="ctr"/>
          <a:lstStyle>
            <a:lvl1pPr algn="l">
              <a:defRPr sz="1200" b="1">
                <a:solidFill>
                  <a:schemeClr val="bg1"/>
                </a:solidFill>
                <a:latin typeface="Arial" panose="020B0604020202020204" pitchFamily="34" charset="0"/>
                <a:cs typeface="Arial" panose="020B0604020202020204" pitchFamily="34" charset="0"/>
              </a:defRPr>
            </a:lvl1pPr>
          </a:lstStyle>
          <a:p>
            <a:pPr>
              <a:defRPr/>
            </a:pPr>
            <a:endParaRPr lang="en-US" altLang="en-US" dirty="0"/>
          </a:p>
        </p:txBody>
      </p:sp>
      <p:sp>
        <p:nvSpPr>
          <p:cNvPr id="6" name="Slide Number Placeholder 5"/>
          <p:cNvSpPr>
            <a:spLocks noGrp="1"/>
          </p:cNvSpPr>
          <p:nvPr>
            <p:ph type="sldNum" sz="quarter" idx="4"/>
          </p:nvPr>
        </p:nvSpPr>
        <p:spPr bwMode="black">
          <a:xfrm>
            <a:off x="6858000" y="57626"/>
            <a:ext cx="2133600" cy="273844"/>
          </a:xfrm>
          <a:prstGeom prst="rect">
            <a:avLst/>
          </a:prstGeom>
        </p:spPr>
        <p:txBody>
          <a:bodyPr vert="horz" lIns="91440" tIns="45720" rIns="91440" bIns="45720" rtlCol="0" anchor="ctr"/>
          <a:lstStyle>
            <a:lvl1pPr algn="r">
              <a:defRPr sz="1200" b="1">
                <a:solidFill>
                  <a:schemeClr val="bg1"/>
                </a:solidFill>
                <a:latin typeface="Arial" panose="020B0604020202020204" pitchFamily="34" charset="0"/>
                <a:cs typeface="Arial" panose="020B0604020202020204" pitchFamily="34" charset="0"/>
              </a:defRPr>
            </a:lvl1pPr>
          </a:lstStyle>
          <a:p>
            <a:pPr>
              <a:defRPr/>
            </a:pPr>
            <a:fld id="{ACBCFD80-A1D3-425C-AD13-20E8EFED7166}" type="slidenum">
              <a:rPr lang="en-US" altLang="en-US" smtClean="0"/>
              <a:pPr>
                <a:defRPr/>
              </a:pPr>
              <a:t>‹#›</a:t>
            </a:fld>
            <a:endParaRPr lang="en-US" altLang="en-US" dirty="0"/>
          </a:p>
        </p:txBody>
      </p:sp>
    </p:spTree>
    <p:extLst>
      <p:ext uri="{BB962C8B-B14F-4D97-AF65-F5344CB8AC3E}">
        <p14:creationId xmlns:p14="http://schemas.microsoft.com/office/powerpoint/2010/main" val="1829250611"/>
      </p:ext>
    </p:extLst>
  </p:cSld>
  <p:clrMap bg1="lt1" tx1="dk1" bg2="lt2" tx2="dk2" accent1="accent1" accent2="accent2" accent3="accent3" accent4="accent4" accent5="accent5" accent6="accent6" hlink="hlink" folHlink="folHlink"/>
  <p:sldLayoutIdLst>
    <p:sldLayoutId id="2147488479" r:id="rId1"/>
    <p:sldLayoutId id="2147488480" r:id="rId2"/>
    <p:sldLayoutId id="2147488481" r:id="rId3"/>
    <p:sldLayoutId id="2147488482" r:id="rId4"/>
    <p:sldLayoutId id="2147488483" r:id="rId5"/>
    <p:sldLayoutId id="2147488486" r:id="rId6"/>
  </p:sldLayoutIdLst>
  <p:timing>
    <p:tnLst>
      <p:par>
        <p:cTn id="1" dur="indefinite" restart="never" nodeType="tmRoot"/>
      </p:par>
    </p:tnLst>
  </p:timing>
  <p:hf hdr="0" ftr="0" dt="0"/>
  <p:txStyles>
    <p:titleStyle>
      <a:lvl1pPr algn="l" defTabSz="914400" rtl="0" eaLnBrk="1" latinLnBrk="0" hangingPunct="1">
        <a:spcBef>
          <a:spcPct val="0"/>
        </a:spcBef>
        <a:buNone/>
        <a:defRPr sz="2850" b="1" kern="1200">
          <a:solidFill>
            <a:srgbClr val="002D73"/>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eservices.nysed.gov/countylogon/"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oms.nysed.gov/stac/preschool/policy/eval3-4yr803.pdf" TargetMode="External"/><Relationship Id="rId7" Type="http://schemas.openxmlformats.org/officeDocument/2006/relationships/hyperlink" Target="http://www.oms.nysed.gov/rsu/WorkgroupDocs/AReportPursuanttoChapter545oftheLawsof2013.pdf" TargetMode="External"/><Relationship Id="rId2" Type="http://schemas.openxmlformats.org/officeDocument/2006/relationships/hyperlink" Target="http://www.oms.nysed.gov/stac/preschool/correspondence/SEIS_Data_Collection_Guidance.pdf" TargetMode="External"/><Relationship Id="rId1" Type="http://schemas.openxmlformats.org/officeDocument/2006/relationships/slideLayout" Target="../slideLayouts/slideLayout2.xml"/><Relationship Id="rId6" Type="http://schemas.openxmlformats.org/officeDocument/2006/relationships/hyperlink" Target="http://www.oms.nysed.gov/stac/forms/stac_access_form_consultants.pdf" TargetMode="External"/><Relationship Id="rId5" Type="http://schemas.openxmlformats.org/officeDocument/2006/relationships/hyperlink" Target="http://www.oms.nysed.gov/stac/forms/stac_access_form.pdf" TargetMode="External"/><Relationship Id="rId4" Type="http://schemas.openxmlformats.org/officeDocument/2006/relationships/hyperlink" Target="http://www.p12.nysed.gov/specialed/publications/preschooltrans-811.ht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www.oms.nysed.gov/stac/forms/stac-603_form_authorization_ftp.pd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Introduction to</a:t>
            </a:r>
            <a:br>
              <a:rPr lang="en-US" dirty="0" smtClean="0"/>
            </a:br>
            <a:r>
              <a:rPr lang="en-US" dirty="0" smtClean="0"/>
              <a:t>Preschool STAC Processing</a:t>
            </a:r>
            <a:endParaRPr lang="en-US" dirty="0"/>
          </a:p>
        </p:txBody>
      </p:sp>
      <p:sp>
        <p:nvSpPr>
          <p:cNvPr id="3" name="Subtitle 2"/>
          <p:cNvSpPr>
            <a:spLocks noGrp="1"/>
          </p:cNvSpPr>
          <p:nvPr>
            <p:ph type="subTitle" idx="1"/>
          </p:nvPr>
        </p:nvSpPr>
        <p:spPr/>
        <p:txBody>
          <a:bodyPr>
            <a:normAutofit fontScale="92500"/>
          </a:bodyPr>
          <a:lstStyle/>
          <a:p>
            <a:r>
              <a:rPr lang="en-US" dirty="0"/>
              <a:t>STAC Homepage:  http://www.oms.nysed.gov/stac/</a:t>
            </a:r>
          </a:p>
        </p:txBody>
      </p:sp>
      <p:sp>
        <p:nvSpPr>
          <p:cNvPr id="2052" name="Text Box 5"/>
          <p:cNvSpPr txBox="1">
            <a:spLocks noChangeArrowheads="1"/>
          </p:cNvSpPr>
          <p:nvPr/>
        </p:nvSpPr>
        <p:spPr bwMode="auto">
          <a:xfrm>
            <a:off x="152400" y="4705350"/>
            <a:ext cx="2971800" cy="16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tIns="0" b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50000"/>
              </a:spcBef>
              <a:defRPr/>
            </a:pPr>
            <a:r>
              <a:rPr lang="en-US" sz="1050" b="1" i="1" dirty="0" smtClean="0">
                <a:solidFill>
                  <a:schemeClr val="bg1"/>
                </a:solidFill>
                <a:cs typeface="Arial" charset="0"/>
              </a:rPr>
              <a:t>Rev.  </a:t>
            </a:r>
            <a:r>
              <a:rPr lang="en-US" sz="1050" b="1" i="1" dirty="0" smtClean="0">
                <a:solidFill>
                  <a:schemeClr val="bg1"/>
                </a:solidFill>
                <a:cs typeface="Arial" charset="0"/>
              </a:rPr>
              <a:t>May 2016</a:t>
            </a:r>
            <a:endParaRPr lang="en-US" sz="1050" b="1" i="1" dirty="0" smtClean="0">
              <a:solidFill>
                <a:schemeClr val="bg1"/>
              </a:solidFill>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228600" y="209550"/>
            <a:ext cx="8686800" cy="1219200"/>
          </a:xfrm>
        </p:spPr>
        <p:txBody>
          <a:bodyPr>
            <a:noAutofit/>
          </a:bodyPr>
          <a:lstStyle/>
          <a:p>
            <a:pPr algn="ctr">
              <a:defRPr/>
            </a:pPr>
            <a:r>
              <a:rPr lang="en-US" altLang="en-US" sz="3200" dirty="0">
                <a:ea typeface="ＭＳ Ｐゴシック" pitchFamily="34" charset="-128"/>
              </a:rPr>
              <a:t>PRESCHOOL PROCESSING</a:t>
            </a:r>
            <a:br>
              <a:rPr lang="en-US" altLang="en-US" sz="3200" dirty="0">
                <a:ea typeface="ＭＳ Ｐゴシック" pitchFamily="34" charset="-128"/>
              </a:rPr>
            </a:br>
            <a:r>
              <a:rPr lang="en-US" altLang="en-US" sz="2800" dirty="0">
                <a:ea typeface="ＭＳ Ｐゴシック" pitchFamily="34" charset="-128"/>
              </a:rPr>
              <a:t>School District Role</a:t>
            </a:r>
            <a:endParaRPr lang="en-US" altLang="en-US" sz="2800" dirty="0" smtClean="0">
              <a:ea typeface="ＭＳ Ｐゴシック" pitchFamily="34" charset="-128"/>
            </a:endParaRPr>
          </a:p>
        </p:txBody>
      </p:sp>
      <p:sp>
        <p:nvSpPr>
          <p:cNvPr id="3" name="Rectangle 2"/>
          <p:cNvSpPr/>
          <p:nvPr/>
        </p:nvSpPr>
        <p:spPr>
          <a:xfrm>
            <a:off x="304800" y="1504950"/>
            <a:ext cx="8534400" cy="2886944"/>
          </a:xfrm>
          <a:prstGeom prst="rect">
            <a:avLst/>
          </a:prstGeom>
        </p:spPr>
        <p:txBody>
          <a:bodyPr wrap="square">
            <a:spAutoFit/>
          </a:bodyPr>
          <a:lstStyle/>
          <a:p>
            <a:pPr lvl="0">
              <a:lnSpc>
                <a:spcPct val="90000"/>
              </a:lnSpc>
              <a:spcBef>
                <a:spcPct val="20000"/>
              </a:spcBef>
              <a:buClr>
                <a:srgbClr val="00007D"/>
              </a:buClr>
              <a:buSzPct val="75000"/>
              <a:defRPr/>
            </a:pPr>
            <a:r>
              <a:rPr lang="en-US" altLang="en-US" sz="2000" kern="0" dirty="0" smtClean="0">
                <a:solidFill>
                  <a:srgbClr val="000000"/>
                </a:solidFill>
                <a:latin typeface="Arial"/>
                <a:ea typeface="+mn-ea"/>
              </a:rPr>
              <a:t>The CPSE </a:t>
            </a:r>
            <a:r>
              <a:rPr lang="en-US" altLang="en-US" sz="2000" kern="0" dirty="0">
                <a:solidFill>
                  <a:srgbClr val="000000"/>
                </a:solidFill>
                <a:latin typeface="Arial"/>
                <a:ea typeface="+mn-ea"/>
              </a:rPr>
              <a:t>is required to report whether service provider also conducted the most recent </a:t>
            </a:r>
            <a:r>
              <a:rPr lang="en-US" altLang="en-US" sz="2000" kern="0" dirty="0" smtClean="0">
                <a:solidFill>
                  <a:srgbClr val="000000"/>
                </a:solidFill>
                <a:latin typeface="Arial"/>
                <a:ea typeface="+mn-ea"/>
              </a:rPr>
              <a:t>evaluation.</a:t>
            </a:r>
            <a:endParaRPr lang="en-US" altLang="en-US" sz="2000" kern="0" dirty="0">
              <a:solidFill>
                <a:srgbClr val="000000"/>
              </a:solidFill>
              <a:latin typeface="Arial"/>
              <a:ea typeface="+mn-ea"/>
            </a:endParaRPr>
          </a:p>
          <a:p>
            <a:pPr marL="342900" lvl="0" indent="-342900">
              <a:lnSpc>
                <a:spcPct val="90000"/>
              </a:lnSpc>
              <a:spcBef>
                <a:spcPct val="20000"/>
              </a:spcBef>
              <a:buClr>
                <a:srgbClr val="00007D"/>
              </a:buClr>
              <a:buSzPct val="75000"/>
              <a:buFont typeface="Wingdings" pitchFamily="2" charset="2"/>
              <a:buChar char="n"/>
              <a:defRPr/>
            </a:pPr>
            <a:endParaRPr lang="en-US" altLang="en-US" sz="900" kern="0" dirty="0">
              <a:solidFill>
                <a:srgbClr val="000000"/>
              </a:solidFill>
              <a:latin typeface="Arial"/>
              <a:ea typeface="+mn-ea"/>
            </a:endParaRPr>
          </a:p>
          <a:p>
            <a:pPr marL="800100" lvl="1" indent="-342900">
              <a:lnSpc>
                <a:spcPct val="90000"/>
              </a:lnSpc>
              <a:spcBef>
                <a:spcPct val="20000"/>
              </a:spcBef>
              <a:buClr>
                <a:srgbClr val="00007D"/>
              </a:buClr>
              <a:buSzPct val="75000"/>
              <a:buFont typeface="Wingdings" pitchFamily="2" charset="2"/>
              <a:buChar char="n"/>
              <a:defRPr/>
            </a:pPr>
            <a:r>
              <a:rPr lang="en-US" altLang="en-US" sz="2000" kern="0" dirty="0">
                <a:solidFill>
                  <a:srgbClr val="000000"/>
                </a:solidFill>
                <a:latin typeface="Arial"/>
                <a:ea typeface="+mn-ea"/>
              </a:rPr>
              <a:t>Applies to center-based class (special class and SCIS) and SEIS placements – does not apply to related services</a:t>
            </a:r>
          </a:p>
          <a:p>
            <a:pPr marL="342900" lvl="0" indent="-342900">
              <a:lnSpc>
                <a:spcPct val="90000"/>
              </a:lnSpc>
              <a:spcBef>
                <a:spcPct val="20000"/>
              </a:spcBef>
              <a:buClr>
                <a:srgbClr val="00007D"/>
              </a:buClr>
              <a:buSzPct val="75000"/>
              <a:buFont typeface="Wingdings" pitchFamily="2" charset="2"/>
              <a:buChar char="n"/>
              <a:defRPr/>
            </a:pPr>
            <a:endParaRPr lang="en-US" altLang="en-US" sz="900" kern="0" dirty="0">
              <a:solidFill>
                <a:srgbClr val="000000"/>
              </a:solidFill>
              <a:latin typeface="Arial"/>
              <a:ea typeface="+mn-ea"/>
            </a:endParaRPr>
          </a:p>
          <a:p>
            <a:pPr marL="800100" lvl="1" indent="-342900">
              <a:lnSpc>
                <a:spcPct val="90000"/>
              </a:lnSpc>
              <a:spcBef>
                <a:spcPct val="20000"/>
              </a:spcBef>
              <a:buClr>
                <a:srgbClr val="00007D"/>
              </a:buClr>
              <a:buSzPct val="75000"/>
              <a:buFont typeface="Wingdings" pitchFamily="2" charset="2"/>
              <a:buChar char="n"/>
              <a:defRPr/>
            </a:pPr>
            <a:r>
              <a:rPr lang="en-US" altLang="en-US" sz="2000" kern="0" dirty="0">
                <a:solidFill>
                  <a:srgbClr val="000000"/>
                </a:solidFill>
                <a:latin typeface="Arial"/>
                <a:ea typeface="+mn-ea"/>
              </a:rPr>
              <a:t>District includes answer on STAC-1 submitted to county</a:t>
            </a:r>
          </a:p>
          <a:p>
            <a:pPr marL="342900" lvl="0" indent="-342900">
              <a:lnSpc>
                <a:spcPct val="90000"/>
              </a:lnSpc>
              <a:spcBef>
                <a:spcPct val="20000"/>
              </a:spcBef>
              <a:buClr>
                <a:srgbClr val="00007D"/>
              </a:buClr>
              <a:buSzPct val="75000"/>
              <a:buFont typeface="Wingdings" pitchFamily="2" charset="2"/>
              <a:buChar char="n"/>
              <a:defRPr/>
            </a:pPr>
            <a:endParaRPr lang="en-US" altLang="en-US" sz="900" kern="0" dirty="0">
              <a:solidFill>
                <a:srgbClr val="000000"/>
              </a:solidFill>
              <a:latin typeface="Arial"/>
              <a:ea typeface="+mn-ea"/>
            </a:endParaRPr>
          </a:p>
          <a:p>
            <a:pPr marL="800100" lvl="1" indent="-342900">
              <a:lnSpc>
                <a:spcPct val="90000"/>
              </a:lnSpc>
              <a:spcBef>
                <a:spcPct val="20000"/>
              </a:spcBef>
              <a:buClr>
                <a:srgbClr val="00007D"/>
              </a:buClr>
              <a:buSzPct val="75000"/>
              <a:buFont typeface="Wingdings" pitchFamily="2" charset="2"/>
              <a:buChar char="n"/>
              <a:defRPr/>
            </a:pPr>
            <a:r>
              <a:rPr lang="en-US" altLang="en-US" sz="2000" kern="0" dirty="0">
                <a:solidFill>
                  <a:srgbClr val="000000"/>
                </a:solidFill>
                <a:latin typeface="Arial"/>
                <a:ea typeface="+mn-ea"/>
              </a:rPr>
              <a:t>County submits to SED with reimbursement approval request</a:t>
            </a:r>
          </a:p>
          <a:p>
            <a:pPr marL="342900" lvl="0" indent="-342900">
              <a:lnSpc>
                <a:spcPct val="90000"/>
              </a:lnSpc>
              <a:spcBef>
                <a:spcPct val="20000"/>
              </a:spcBef>
              <a:buClr>
                <a:srgbClr val="00007D"/>
              </a:buClr>
              <a:buSzPct val="75000"/>
              <a:buFont typeface="Wingdings" pitchFamily="2" charset="2"/>
              <a:buChar char="n"/>
              <a:defRPr/>
            </a:pPr>
            <a:endParaRPr lang="en-US" altLang="en-US" sz="900" kern="0" dirty="0">
              <a:solidFill>
                <a:srgbClr val="000000"/>
              </a:solidFill>
              <a:latin typeface="Arial"/>
              <a:ea typeface="+mn-ea"/>
            </a:endParaRPr>
          </a:p>
          <a:p>
            <a:pPr marL="800100" lvl="1" indent="-342900">
              <a:lnSpc>
                <a:spcPct val="90000"/>
              </a:lnSpc>
              <a:spcBef>
                <a:spcPct val="20000"/>
              </a:spcBef>
              <a:buClr>
                <a:srgbClr val="00007D"/>
              </a:buClr>
              <a:buSzPct val="75000"/>
              <a:buFont typeface="Wingdings" pitchFamily="2" charset="2"/>
              <a:buChar char="n"/>
              <a:defRPr/>
            </a:pPr>
            <a:r>
              <a:rPr lang="en-US" altLang="en-US" sz="2000" kern="0" dirty="0">
                <a:solidFill>
                  <a:srgbClr val="000000"/>
                </a:solidFill>
                <a:latin typeface="Arial"/>
                <a:ea typeface="+mn-ea"/>
              </a:rPr>
              <a:t>Answer of “Y” or “N” does not affect approval, but must be included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9550"/>
            <a:ext cx="8686800" cy="1219200"/>
          </a:xfrm>
        </p:spPr>
        <p:txBody>
          <a:bodyPr>
            <a:noAutofit/>
          </a:bodyPr>
          <a:lstStyle/>
          <a:p>
            <a:pPr algn="ctr"/>
            <a:r>
              <a:rPr lang="en-US" altLang="en-US" sz="3200" dirty="0"/>
              <a:t>PRESCHOOL PROCESSING</a:t>
            </a:r>
            <a:br>
              <a:rPr lang="en-US" altLang="en-US" sz="3200" dirty="0"/>
            </a:br>
            <a:r>
              <a:rPr lang="en-US" altLang="en-US" sz="2800" dirty="0"/>
              <a:t>County Role</a:t>
            </a:r>
            <a:endParaRPr lang="en-US" sz="2800" dirty="0"/>
          </a:p>
        </p:txBody>
      </p:sp>
      <p:sp>
        <p:nvSpPr>
          <p:cNvPr id="6" name="Rectangle 5"/>
          <p:cNvSpPr/>
          <p:nvPr/>
        </p:nvSpPr>
        <p:spPr>
          <a:xfrm>
            <a:off x="333375" y="1352550"/>
            <a:ext cx="8534400" cy="3717941"/>
          </a:xfrm>
          <a:prstGeom prst="rect">
            <a:avLst/>
          </a:prstGeom>
        </p:spPr>
        <p:txBody>
          <a:bodyPr wrap="square">
            <a:spAutoFit/>
          </a:bodyPr>
          <a:lstStyle/>
          <a:p>
            <a:pPr marL="342900" lvl="0" indent="-342900">
              <a:spcBef>
                <a:spcPct val="20000"/>
              </a:spcBef>
              <a:buClr>
                <a:srgbClr val="00007D"/>
              </a:buClr>
              <a:buSzPct val="75000"/>
              <a:buFont typeface="Wingdings" pitchFamily="2" charset="2"/>
              <a:buChar char="n"/>
            </a:pPr>
            <a:r>
              <a:rPr lang="en-US" altLang="en-US" sz="2000" kern="0" dirty="0">
                <a:solidFill>
                  <a:srgbClr val="000000"/>
                </a:solidFill>
                <a:latin typeface="Arial"/>
                <a:ea typeface="+mn-ea"/>
              </a:rPr>
              <a:t>Counties review and approve STAC forms submitted by School </a:t>
            </a:r>
            <a:r>
              <a:rPr lang="en-US" altLang="en-US" sz="2000" kern="0" dirty="0" smtClean="0">
                <a:solidFill>
                  <a:srgbClr val="000000"/>
                </a:solidFill>
                <a:latin typeface="Arial"/>
                <a:ea typeface="+mn-ea"/>
              </a:rPr>
              <a:t>Districts</a:t>
            </a:r>
          </a:p>
          <a:p>
            <a:pPr marL="342900" lvl="0" indent="-342900">
              <a:spcBef>
                <a:spcPct val="20000"/>
              </a:spcBef>
              <a:buClr>
                <a:srgbClr val="00007D"/>
              </a:buClr>
              <a:buSzPct val="75000"/>
              <a:buFont typeface="Wingdings" pitchFamily="2" charset="2"/>
              <a:buChar char="n"/>
            </a:pPr>
            <a:endParaRPr lang="en-US" altLang="en-US" sz="2000" kern="0" dirty="0" smtClean="0">
              <a:solidFill>
                <a:srgbClr val="000000"/>
              </a:solidFill>
              <a:latin typeface="Arial"/>
              <a:ea typeface="+mn-ea"/>
            </a:endParaRPr>
          </a:p>
          <a:p>
            <a:pPr marL="342900" lvl="0" indent="-342900">
              <a:spcBef>
                <a:spcPct val="20000"/>
              </a:spcBef>
              <a:buClr>
                <a:srgbClr val="00007D"/>
              </a:buClr>
              <a:buSzPct val="75000"/>
              <a:buFont typeface="Wingdings" pitchFamily="2" charset="2"/>
              <a:buChar char="n"/>
            </a:pPr>
            <a:r>
              <a:rPr lang="en-US" altLang="en-US" sz="2000" kern="0" dirty="0" smtClean="0">
                <a:solidFill>
                  <a:srgbClr val="000000"/>
                </a:solidFill>
                <a:latin typeface="Arial"/>
                <a:ea typeface="+mn-ea"/>
              </a:rPr>
              <a:t>Counties </a:t>
            </a:r>
            <a:r>
              <a:rPr lang="en-US" altLang="en-US" sz="2000" kern="0" dirty="0">
                <a:solidFill>
                  <a:srgbClr val="000000"/>
                </a:solidFill>
                <a:latin typeface="Arial"/>
                <a:ea typeface="+mn-ea"/>
              </a:rPr>
              <a:t>electronically sign and forward the approved STAC forms either directly on the STAC Online system or through the FTP Batch file processing</a:t>
            </a:r>
          </a:p>
          <a:p>
            <a:pPr marL="742950" lvl="1" indent="-285750">
              <a:spcBef>
                <a:spcPct val="20000"/>
              </a:spcBef>
              <a:buClr>
                <a:srgbClr val="9999CC"/>
              </a:buClr>
              <a:buSzPct val="80000"/>
              <a:buFont typeface="Wingdings" pitchFamily="2" charset="2"/>
              <a:buChar char="¨"/>
            </a:pPr>
            <a:r>
              <a:rPr lang="en-US" altLang="en-US" sz="1800" kern="0" dirty="0">
                <a:solidFill>
                  <a:srgbClr val="000000"/>
                </a:solidFill>
                <a:latin typeface="Arial"/>
              </a:rPr>
              <a:t>STAC Unit reviews and processes certain approvals (Assistive Technology, partial aide/nurse/interpreter</a:t>
            </a:r>
            <a:r>
              <a:rPr lang="en-US" altLang="en-US" sz="1800" kern="0" dirty="0" smtClean="0">
                <a:solidFill>
                  <a:srgbClr val="000000"/>
                </a:solidFill>
                <a:latin typeface="Arial"/>
              </a:rPr>
              <a:t>)</a:t>
            </a:r>
          </a:p>
          <a:p>
            <a:pPr marL="742950" lvl="1" indent="-285750">
              <a:spcBef>
                <a:spcPct val="20000"/>
              </a:spcBef>
              <a:buClr>
                <a:srgbClr val="9999CC"/>
              </a:buClr>
              <a:buSzPct val="80000"/>
              <a:buFont typeface="Wingdings" pitchFamily="2" charset="2"/>
              <a:buChar char="¨"/>
            </a:pPr>
            <a:endParaRPr lang="en-US" altLang="en-US" sz="2000" kern="0" dirty="0">
              <a:solidFill>
                <a:srgbClr val="000000"/>
              </a:solidFill>
              <a:latin typeface="Arial"/>
            </a:endParaRPr>
          </a:p>
          <a:p>
            <a:pPr marL="342900" lvl="0" indent="-342900">
              <a:spcBef>
                <a:spcPct val="20000"/>
              </a:spcBef>
              <a:buClr>
                <a:srgbClr val="00007D"/>
              </a:buClr>
              <a:buSzPct val="75000"/>
              <a:buFont typeface="Wingdings" pitchFamily="2" charset="2"/>
              <a:buChar char="n"/>
            </a:pPr>
            <a:r>
              <a:rPr lang="en-US" altLang="en-US" sz="2000" kern="0" dirty="0">
                <a:solidFill>
                  <a:srgbClr val="000000"/>
                </a:solidFill>
                <a:latin typeface="Arial"/>
                <a:ea typeface="+mn-ea"/>
              </a:rPr>
              <a:t>Counties electronically process all preschool amendments </a:t>
            </a:r>
            <a:r>
              <a:rPr lang="en-US" altLang="en-US" sz="2000" kern="0" dirty="0" smtClean="0">
                <a:solidFill>
                  <a:srgbClr val="000000"/>
                </a:solidFill>
                <a:latin typeface="Arial"/>
                <a:ea typeface="+mn-ea"/>
              </a:rPr>
              <a:t>     submitted </a:t>
            </a:r>
            <a:r>
              <a:rPr lang="en-US" altLang="en-US" sz="2000" kern="0" dirty="0">
                <a:solidFill>
                  <a:srgbClr val="000000"/>
                </a:solidFill>
                <a:latin typeface="Arial"/>
                <a:ea typeface="+mn-ea"/>
              </a:rPr>
              <a:t>to them by the school district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228600" y="209550"/>
            <a:ext cx="8686800" cy="1219200"/>
          </a:xfrm>
        </p:spPr>
        <p:txBody>
          <a:bodyPr>
            <a:noAutofit/>
          </a:bodyPr>
          <a:lstStyle/>
          <a:p>
            <a:pPr>
              <a:defRPr/>
            </a:pPr>
            <a:r>
              <a:rPr lang="en-US" altLang="en-US" sz="3200" dirty="0"/>
              <a:t>PRESCHOOL PROCESSING</a:t>
            </a:r>
            <a:br>
              <a:rPr lang="en-US" altLang="en-US" sz="3200" dirty="0"/>
            </a:br>
            <a:r>
              <a:rPr lang="en-US" altLang="en-US" sz="2800" dirty="0"/>
              <a:t>Provider Role</a:t>
            </a:r>
            <a:endParaRPr lang="en-US" sz="2800" cap="all" dirty="0">
              <a:cs typeface="+mj-cs"/>
            </a:endParaRPr>
          </a:p>
        </p:txBody>
      </p:sp>
      <p:sp>
        <p:nvSpPr>
          <p:cNvPr id="3" name="Rectangle 2"/>
          <p:cNvSpPr/>
          <p:nvPr/>
        </p:nvSpPr>
        <p:spPr>
          <a:xfrm>
            <a:off x="266700" y="1352550"/>
            <a:ext cx="8534400" cy="3120854"/>
          </a:xfrm>
          <a:prstGeom prst="rect">
            <a:avLst/>
          </a:prstGeom>
        </p:spPr>
        <p:txBody>
          <a:bodyPr wrap="square">
            <a:spAutoFit/>
          </a:bodyPr>
          <a:lstStyle/>
          <a:p>
            <a:pPr marL="342900" marR="0" lvl="0" indent="-342900" defTabSz="914400" eaLnBrk="1" fontAlgn="auto" latinLnBrk="0" hangingPunct="1">
              <a:lnSpc>
                <a:spcPct val="100000"/>
              </a:lnSpc>
              <a:spcBef>
                <a:spcPct val="20000"/>
              </a:spcBef>
              <a:spcAft>
                <a:spcPts val="0"/>
              </a:spcAft>
              <a:buClr>
                <a:srgbClr val="00007D"/>
              </a:buClr>
              <a:buSzPct val="75000"/>
              <a:buFont typeface="Wingdings" pitchFamily="2" charset="2"/>
              <a:buChar char="n"/>
              <a:tabLst/>
              <a:defRPr/>
            </a:pPr>
            <a:r>
              <a:rPr kumimoji="0" lang="en-US" altLang="en-US" sz="2000" b="0" i="0" u="none" strike="noStrike" kern="0" cap="none" spc="0" normalizeH="0" baseline="0" noProof="0" dirty="0" smtClean="0">
                <a:ln>
                  <a:noFill/>
                </a:ln>
                <a:solidFill>
                  <a:srgbClr val="000000"/>
                </a:solidFill>
                <a:effectLst/>
                <a:uLnTx/>
                <a:uFillTx/>
                <a:latin typeface="Arial"/>
                <a:ea typeface="+mn-ea"/>
              </a:rPr>
              <a:t>Preschool SED-approved providers and evaluators (with a STAC </a:t>
            </a:r>
            <a:r>
              <a:rPr kumimoji="0" lang="en-US" altLang="en-US" sz="2000" b="0" i="0" u="none" strike="noStrike" kern="0" cap="none" spc="0" normalizeH="0" baseline="0" noProof="0" dirty="0" smtClean="0">
                <a:ln>
                  <a:noFill/>
                </a:ln>
                <a:solidFill>
                  <a:srgbClr val="000000"/>
                </a:solidFill>
                <a:effectLst/>
                <a:uLnTx/>
                <a:uFillTx/>
                <a:latin typeface="Arial"/>
                <a:ea typeface="+mn-ea"/>
              </a:rPr>
              <a:t>online user code </a:t>
            </a:r>
            <a:r>
              <a:rPr kumimoji="0" lang="en-US" altLang="en-US" sz="2000" b="0" i="0" u="none" strike="noStrike" kern="0" cap="none" spc="0" normalizeH="0" baseline="0" noProof="0" dirty="0" smtClean="0">
                <a:ln>
                  <a:noFill/>
                </a:ln>
                <a:solidFill>
                  <a:srgbClr val="000000"/>
                </a:solidFill>
                <a:effectLst/>
                <a:uLnTx/>
                <a:uFillTx/>
                <a:latin typeface="Arial"/>
                <a:ea typeface="+mn-ea"/>
              </a:rPr>
              <a:t>and </a:t>
            </a:r>
            <a:r>
              <a:rPr kumimoji="0" lang="en-US" altLang="en-US" sz="2000" b="0" i="0" u="none" strike="noStrike" kern="0" cap="none" spc="0" normalizeH="0" baseline="0" noProof="0" dirty="0" smtClean="0">
                <a:ln>
                  <a:noFill/>
                </a:ln>
                <a:solidFill>
                  <a:srgbClr val="000000"/>
                </a:solidFill>
                <a:effectLst/>
                <a:uLnTx/>
                <a:uFillTx/>
                <a:latin typeface="Arial"/>
                <a:ea typeface="+mn-ea"/>
              </a:rPr>
              <a:t>password</a:t>
            </a:r>
            <a:r>
              <a:rPr kumimoji="0" lang="en-US" altLang="en-US" sz="2000" b="0" i="0" u="none" strike="noStrike" kern="0" cap="none" spc="0" normalizeH="0" baseline="0" noProof="0" dirty="0" smtClean="0">
                <a:ln>
                  <a:noFill/>
                </a:ln>
                <a:solidFill>
                  <a:srgbClr val="000000"/>
                </a:solidFill>
                <a:effectLst/>
                <a:uLnTx/>
                <a:uFillTx/>
                <a:latin typeface="Arial"/>
                <a:ea typeface="+mn-ea"/>
              </a:rPr>
              <a:t>) can </a:t>
            </a:r>
            <a:r>
              <a:rPr kumimoji="0" lang="en-US" altLang="en-US" sz="2000" b="0" i="0" u="sng" strike="noStrike" kern="0" cap="none" spc="0" normalizeH="0" baseline="0" noProof="0" dirty="0" smtClean="0">
                <a:ln>
                  <a:noFill/>
                </a:ln>
                <a:solidFill>
                  <a:srgbClr val="000000"/>
                </a:solidFill>
                <a:effectLst/>
                <a:uLnTx/>
                <a:uFillTx/>
                <a:latin typeface="Arial"/>
                <a:ea typeface="+mn-ea"/>
              </a:rPr>
              <a:t>VIEW</a:t>
            </a:r>
            <a:r>
              <a:rPr kumimoji="0" lang="en-US" altLang="en-US" sz="2000" b="0" i="0" u="none" strike="noStrike" kern="0" cap="none" spc="0" normalizeH="0" baseline="0" noProof="0" dirty="0" smtClean="0">
                <a:ln>
                  <a:noFill/>
                </a:ln>
                <a:solidFill>
                  <a:srgbClr val="000000"/>
                </a:solidFill>
                <a:effectLst/>
                <a:uLnTx/>
                <a:uFillTx/>
                <a:latin typeface="Arial"/>
                <a:ea typeface="+mn-ea"/>
              </a:rPr>
              <a:t> all classroom and SEIS STAC approvals associated with their agency</a:t>
            </a:r>
          </a:p>
          <a:p>
            <a:pPr marR="0" lvl="0" defTabSz="914400" eaLnBrk="1" fontAlgn="auto" latinLnBrk="0" hangingPunct="1">
              <a:lnSpc>
                <a:spcPct val="100000"/>
              </a:lnSpc>
              <a:spcBef>
                <a:spcPct val="20000"/>
              </a:spcBef>
              <a:spcAft>
                <a:spcPts val="0"/>
              </a:spcAft>
              <a:buClr>
                <a:srgbClr val="00007D"/>
              </a:buClr>
              <a:buSzPct val="75000"/>
              <a:tabLst/>
              <a:defRPr/>
            </a:pPr>
            <a:endParaRPr kumimoji="0" lang="en-US" altLang="en-US" sz="1200" b="0" i="0" u="none" strike="noStrike" kern="0" cap="none" spc="0" normalizeH="0" baseline="0" noProof="0" dirty="0" smtClean="0">
              <a:ln>
                <a:noFill/>
              </a:ln>
              <a:solidFill>
                <a:srgbClr val="000000"/>
              </a:solidFill>
              <a:effectLst/>
              <a:uLnTx/>
              <a:uFillTx/>
              <a:latin typeface="Arial"/>
              <a:ea typeface="+mn-ea"/>
            </a:endParaRPr>
          </a:p>
          <a:p>
            <a:pPr marL="342900" marR="0" lvl="0" indent="-342900" defTabSz="914400" eaLnBrk="1" fontAlgn="auto" latinLnBrk="0" hangingPunct="1">
              <a:lnSpc>
                <a:spcPct val="100000"/>
              </a:lnSpc>
              <a:spcBef>
                <a:spcPct val="20000"/>
              </a:spcBef>
              <a:spcAft>
                <a:spcPts val="0"/>
              </a:spcAft>
              <a:buClr>
                <a:srgbClr val="00007D"/>
              </a:buClr>
              <a:buSzPct val="75000"/>
              <a:buFont typeface="Wingdings" pitchFamily="2" charset="2"/>
              <a:buChar char="n"/>
              <a:tabLst/>
              <a:defRPr/>
            </a:pPr>
            <a:r>
              <a:rPr kumimoji="0" lang="en-US" altLang="en-US" sz="2000" b="0" i="0" u="none" strike="noStrike" kern="0" cap="none" spc="0" normalizeH="0" baseline="0" noProof="0" dirty="0" smtClean="0">
                <a:ln>
                  <a:noFill/>
                </a:ln>
                <a:solidFill>
                  <a:srgbClr val="000000"/>
                </a:solidFill>
                <a:effectLst/>
                <a:uLnTx/>
                <a:uFillTx/>
                <a:latin typeface="Arial"/>
                <a:ea typeface="+mn-ea"/>
              </a:rPr>
              <a:t>Preschool SED-approved providers and evaluators (with a STAC </a:t>
            </a:r>
            <a:r>
              <a:rPr kumimoji="0" lang="en-US" altLang="en-US" sz="2000" b="0" i="0" u="none" strike="noStrike" kern="0" cap="none" spc="0" normalizeH="0" baseline="0" noProof="0" dirty="0" smtClean="0">
                <a:ln>
                  <a:noFill/>
                </a:ln>
                <a:solidFill>
                  <a:srgbClr val="000000"/>
                </a:solidFill>
                <a:effectLst/>
                <a:uLnTx/>
                <a:uFillTx/>
                <a:latin typeface="Arial"/>
                <a:ea typeface="+mn-ea"/>
              </a:rPr>
              <a:t>online user code </a:t>
            </a:r>
            <a:r>
              <a:rPr kumimoji="0" lang="en-US" altLang="en-US" sz="2000" b="0" i="0" u="none" strike="noStrike" kern="0" cap="none" spc="0" normalizeH="0" baseline="0" noProof="0" dirty="0" smtClean="0">
                <a:ln>
                  <a:noFill/>
                </a:ln>
                <a:solidFill>
                  <a:srgbClr val="000000"/>
                </a:solidFill>
                <a:effectLst/>
                <a:uLnTx/>
                <a:uFillTx/>
                <a:latin typeface="Arial"/>
                <a:ea typeface="+mn-ea"/>
              </a:rPr>
              <a:t>and </a:t>
            </a:r>
            <a:r>
              <a:rPr kumimoji="0" lang="en-US" altLang="en-US" sz="2000" b="0" i="0" u="none" strike="noStrike" kern="0" cap="none" spc="0" normalizeH="0" baseline="0" noProof="0" dirty="0" smtClean="0">
                <a:ln>
                  <a:noFill/>
                </a:ln>
                <a:solidFill>
                  <a:srgbClr val="000000"/>
                </a:solidFill>
                <a:effectLst/>
                <a:uLnTx/>
                <a:uFillTx/>
                <a:latin typeface="Arial"/>
                <a:ea typeface="+mn-ea"/>
              </a:rPr>
              <a:t>password</a:t>
            </a:r>
            <a:r>
              <a:rPr kumimoji="0" lang="en-US" altLang="en-US" sz="2000" b="0" i="0" u="none" strike="noStrike" kern="0" cap="none" spc="0" normalizeH="0" baseline="0" noProof="0" dirty="0" smtClean="0">
                <a:ln>
                  <a:noFill/>
                </a:ln>
                <a:solidFill>
                  <a:srgbClr val="000000"/>
                </a:solidFill>
                <a:effectLst/>
                <a:uLnTx/>
                <a:uFillTx/>
                <a:latin typeface="Arial"/>
                <a:ea typeface="+mn-ea"/>
              </a:rPr>
              <a:t>) </a:t>
            </a:r>
            <a:r>
              <a:rPr kumimoji="0" lang="en-US" altLang="en-US" sz="2000" b="0" i="0" u="sng" strike="noStrike" kern="0" cap="none" spc="0" normalizeH="0" baseline="0" noProof="0" dirty="0" smtClean="0">
                <a:ln>
                  <a:noFill/>
                </a:ln>
                <a:solidFill>
                  <a:srgbClr val="000000"/>
                </a:solidFill>
                <a:effectLst/>
                <a:uLnTx/>
                <a:uFillTx/>
                <a:latin typeface="Arial"/>
                <a:ea typeface="+mn-ea"/>
              </a:rPr>
              <a:t>cannot</a:t>
            </a:r>
            <a:r>
              <a:rPr kumimoji="0" lang="en-US" altLang="en-US" sz="2000" b="0" i="0" u="none" strike="noStrike" kern="0" cap="none" spc="0" normalizeH="0" baseline="0" noProof="0" dirty="0" smtClean="0">
                <a:ln>
                  <a:noFill/>
                </a:ln>
                <a:solidFill>
                  <a:srgbClr val="000000"/>
                </a:solidFill>
                <a:effectLst/>
                <a:uLnTx/>
                <a:uFillTx/>
                <a:latin typeface="Arial"/>
                <a:ea typeface="+mn-ea"/>
              </a:rPr>
              <a:t> ADD or AMEND any STAC approvals on the system</a:t>
            </a:r>
          </a:p>
          <a:p>
            <a:pPr marR="0" lvl="0" defTabSz="914400" eaLnBrk="1" fontAlgn="auto" latinLnBrk="0" hangingPunct="1">
              <a:lnSpc>
                <a:spcPct val="100000"/>
              </a:lnSpc>
              <a:spcBef>
                <a:spcPct val="20000"/>
              </a:spcBef>
              <a:spcAft>
                <a:spcPts val="0"/>
              </a:spcAft>
              <a:buClr>
                <a:srgbClr val="00007D"/>
              </a:buClr>
              <a:buSzPct val="75000"/>
              <a:tabLst/>
              <a:defRPr/>
            </a:pPr>
            <a:endParaRPr kumimoji="0" lang="en-US" altLang="en-US" sz="1200" b="0" i="0" u="none" strike="noStrike" kern="0" cap="none" spc="0" normalizeH="0" baseline="0" noProof="0" dirty="0" smtClean="0">
              <a:ln>
                <a:noFill/>
              </a:ln>
              <a:solidFill>
                <a:srgbClr val="000000"/>
              </a:solidFill>
              <a:effectLst/>
              <a:uLnTx/>
              <a:uFillTx/>
              <a:latin typeface="Arial"/>
              <a:ea typeface="+mn-ea"/>
            </a:endParaRPr>
          </a:p>
          <a:p>
            <a:pPr marL="342900" marR="0" lvl="0" indent="-342900" defTabSz="914400" eaLnBrk="1" fontAlgn="auto" latinLnBrk="0" hangingPunct="1">
              <a:lnSpc>
                <a:spcPct val="100000"/>
              </a:lnSpc>
              <a:spcBef>
                <a:spcPct val="20000"/>
              </a:spcBef>
              <a:spcAft>
                <a:spcPts val="0"/>
              </a:spcAft>
              <a:buClr>
                <a:srgbClr val="00007D"/>
              </a:buClr>
              <a:buSzPct val="75000"/>
              <a:buFont typeface="Wingdings" pitchFamily="2" charset="2"/>
              <a:buChar char="n"/>
              <a:tabLst/>
              <a:defRPr/>
            </a:pPr>
            <a:r>
              <a:rPr kumimoji="0" lang="en-US" altLang="en-US" sz="2000" b="0" i="0" u="none" strike="noStrike" kern="0" cap="none" spc="0" normalizeH="0" baseline="0" noProof="0" dirty="0" smtClean="0">
                <a:ln>
                  <a:noFill/>
                </a:ln>
                <a:solidFill>
                  <a:srgbClr val="000000"/>
                </a:solidFill>
                <a:effectLst/>
                <a:uLnTx/>
                <a:uFillTx/>
                <a:latin typeface="Arial"/>
                <a:ea typeface="+mn-ea"/>
              </a:rPr>
              <a:t>Related Service therapists cannot view approvals on the STAC  system</a:t>
            </a:r>
            <a:endParaRPr kumimoji="0" lang="en-US" sz="2000" b="0" i="0" u="none" strike="noStrike" kern="0" cap="none" spc="0" normalizeH="0" baseline="0" noProof="0" dirty="0" smtClean="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28600" y="209550"/>
            <a:ext cx="8686800" cy="1219200"/>
          </a:xfrm>
        </p:spPr>
        <p:txBody>
          <a:bodyPr>
            <a:noAutofit/>
          </a:bodyPr>
          <a:lstStyle/>
          <a:p>
            <a:pPr>
              <a:defRPr/>
            </a:pPr>
            <a:r>
              <a:rPr lang="en-US" altLang="en-US" sz="3200" dirty="0"/>
              <a:t>PRESCHOOL PROCESSING</a:t>
            </a:r>
            <a:br>
              <a:rPr lang="en-US" altLang="en-US" sz="3200" dirty="0"/>
            </a:br>
            <a:r>
              <a:rPr lang="en-US" altLang="en-US" sz="2800" dirty="0"/>
              <a:t>Requests / Notices of Approvals</a:t>
            </a:r>
            <a:endParaRPr lang="en-US" altLang="en-US" sz="2800" cap="all" dirty="0" smtClean="0">
              <a:ea typeface="ＭＳ Ｐゴシック" pitchFamily="34" charset="-128"/>
            </a:endParaRPr>
          </a:p>
        </p:txBody>
      </p:sp>
      <p:sp>
        <p:nvSpPr>
          <p:cNvPr id="2" name="Rectangle 1"/>
          <p:cNvSpPr/>
          <p:nvPr/>
        </p:nvSpPr>
        <p:spPr>
          <a:xfrm>
            <a:off x="381000" y="1733550"/>
            <a:ext cx="8534400" cy="2603790"/>
          </a:xfrm>
          <a:prstGeom prst="rect">
            <a:avLst/>
          </a:prstGeom>
        </p:spPr>
        <p:txBody>
          <a:bodyPr wrap="square">
            <a:spAutoFit/>
          </a:bodyPr>
          <a:lstStyle/>
          <a:p>
            <a:pPr marL="342900" lvl="0" indent="-342900" eaLnBrk="0" hangingPunct="0">
              <a:spcBef>
                <a:spcPct val="20000"/>
              </a:spcBef>
              <a:buClr>
                <a:srgbClr val="00007D"/>
              </a:buClr>
              <a:buSzPct val="75000"/>
              <a:buFont typeface="Wingdings" pitchFamily="2" charset="2"/>
              <a:buChar char="n"/>
            </a:pPr>
            <a:r>
              <a:rPr lang="en-US" altLang="en-US" sz="2400" kern="0" dirty="0">
                <a:solidFill>
                  <a:srgbClr val="000000"/>
                </a:solidFill>
                <a:latin typeface="Arial"/>
                <a:ea typeface="+mn-ea"/>
              </a:rPr>
              <a:t>STAC-5 – Request for </a:t>
            </a:r>
            <a:r>
              <a:rPr lang="en-US" altLang="en-US" sz="2400" kern="0" dirty="0" smtClean="0">
                <a:solidFill>
                  <a:srgbClr val="000000"/>
                </a:solidFill>
                <a:latin typeface="Arial"/>
                <a:ea typeface="+mn-ea"/>
              </a:rPr>
              <a:t>Approval </a:t>
            </a:r>
            <a:r>
              <a:rPr lang="en-US" altLang="en-US" sz="2400" kern="0" dirty="0">
                <a:solidFill>
                  <a:srgbClr val="000000"/>
                </a:solidFill>
                <a:latin typeface="Arial"/>
                <a:ea typeface="+mn-ea"/>
              </a:rPr>
              <a:t>(evaluations)</a:t>
            </a:r>
          </a:p>
          <a:p>
            <a:pPr marL="342900" lvl="0" indent="-342900" eaLnBrk="0" hangingPunct="0">
              <a:spcBef>
                <a:spcPct val="20000"/>
              </a:spcBef>
              <a:buClr>
                <a:srgbClr val="00007D"/>
              </a:buClr>
              <a:buSzPct val="75000"/>
              <a:buFont typeface="Wingdings" pitchFamily="2" charset="2"/>
              <a:buChar char="n"/>
            </a:pPr>
            <a:r>
              <a:rPr lang="en-US" altLang="en-US" sz="2400" kern="0" dirty="0">
                <a:solidFill>
                  <a:srgbClr val="000000"/>
                </a:solidFill>
                <a:latin typeface="Arial"/>
                <a:ea typeface="+mn-ea"/>
              </a:rPr>
              <a:t>STAC-5A – Notice of </a:t>
            </a:r>
            <a:r>
              <a:rPr lang="en-US" altLang="en-US" sz="2400" kern="0" dirty="0" smtClean="0">
                <a:solidFill>
                  <a:srgbClr val="000000"/>
                </a:solidFill>
                <a:latin typeface="Arial"/>
                <a:ea typeface="+mn-ea"/>
              </a:rPr>
              <a:t>Approval </a:t>
            </a:r>
            <a:r>
              <a:rPr lang="en-US" altLang="en-US" sz="2400" kern="0" dirty="0">
                <a:solidFill>
                  <a:srgbClr val="000000"/>
                </a:solidFill>
                <a:latin typeface="Arial"/>
                <a:ea typeface="+mn-ea"/>
              </a:rPr>
              <a:t>(evaluations)</a:t>
            </a:r>
          </a:p>
          <a:p>
            <a:pPr marL="342900" lvl="0" indent="-342900" eaLnBrk="0" hangingPunct="0">
              <a:spcBef>
                <a:spcPct val="20000"/>
              </a:spcBef>
              <a:buClr>
                <a:srgbClr val="00007D"/>
              </a:buClr>
              <a:buSzPct val="75000"/>
              <a:buFont typeface="Wingdings" pitchFamily="2" charset="2"/>
              <a:buChar char="n"/>
            </a:pPr>
            <a:endParaRPr lang="en-US" altLang="en-US" sz="2400" kern="0" dirty="0">
              <a:solidFill>
                <a:srgbClr val="000000"/>
              </a:solidFill>
              <a:latin typeface="Arial"/>
              <a:ea typeface="+mn-ea"/>
            </a:endParaRPr>
          </a:p>
          <a:p>
            <a:pPr marL="342900" lvl="0" indent="-342900" eaLnBrk="0" hangingPunct="0">
              <a:spcBef>
                <a:spcPct val="20000"/>
              </a:spcBef>
              <a:buClr>
                <a:srgbClr val="00007D"/>
              </a:buClr>
              <a:buSzPct val="75000"/>
              <a:buFont typeface="Wingdings" pitchFamily="2" charset="2"/>
              <a:buChar char="n"/>
            </a:pPr>
            <a:r>
              <a:rPr lang="en-US" altLang="en-US" sz="2400" kern="0" dirty="0">
                <a:solidFill>
                  <a:srgbClr val="000000"/>
                </a:solidFill>
                <a:latin typeface="Arial"/>
                <a:ea typeface="+mn-ea"/>
              </a:rPr>
              <a:t>STAC-1 – Request for </a:t>
            </a:r>
            <a:r>
              <a:rPr lang="en-US" altLang="en-US" sz="2400" kern="0" dirty="0" smtClean="0">
                <a:solidFill>
                  <a:srgbClr val="000000"/>
                </a:solidFill>
                <a:latin typeface="Arial"/>
                <a:ea typeface="+mn-ea"/>
              </a:rPr>
              <a:t>Reimbursement Approval </a:t>
            </a:r>
            <a:r>
              <a:rPr lang="en-US" altLang="en-US" sz="2400" kern="0" dirty="0">
                <a:solidFill>
                  <a:srgbClr val="000000"/>
                </a:solidFill>
                <a:latin typeface="Arial"/>
                <a:ea typeface="+mn-ea"/>
              </a:rPr>
              <a:t>(education services and transportation)</a:t>
            </a:r>
          </a:p>
          <a:p>
            <a:pPr marL="342900" lvl="0" indent="-342900" eaLnBrk="0" hangingPunct="0">
              <a:spcBef>
                <a:spcPct val="20000"/>
              </a:spcBef>
              <a:buClr>
                <a:srgbClr val="00007D"/>
              </a:buClr>
              <a:buSzPct val="75000"/>
              <a:buFont typeface="Wingdings" pitchFamily="2" charset="2"/>
              <a:buChar char="n"/>
            </a:pPr>
            <a:r>
              <a:rPr lang="en-US" altLang="en-US" sz="2400" kern="0" dirty="0">
                <a:solidFill>
                  <a:srgbClr val="000000"/>
                </a:solidFill>
                <a:latin typeface="Arial"/>
                <a:ea typeface="+mn-ea"/>
              </a:rPr>
              <a:t>STAC-3 – Notice of approval (for STAC-1s)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9550"/>
            <a:ext cx="8686800" cy="1066800"/>
          </a:xfrm>
        </p:spPr>
        <p:txBody>
          <a:bodyPr>
            <a:normAutofit/>
          </a:bodyPr>
          <a:lstStyle/>
          <a:p>
            <a:pPr algn="ctr"/>
            <a:r>
              <a:rPr lang="en-US" altLang="en-US" sz="3200" kern="0" dirty="0"/>
              <a:t>Data Submission to STAC Unit</a:t>
            </a:r>
            <a:r>
              <a:rPr lang="en-US" altLang="en-US" sz="1400" kern="0" dirty="0"/>
              <a:t/>
            </a:r>
            <a:br>
              <a:rPr lang="en-US" altLang="en-US" sz="1400" kern="0" dirty="0"/>
            </a:br>
            <a:endParaRPr lang="en-US" sz="1800" dirty="0"/>
          </a:p>
        </p:txBody>
      </p:sp>
      <p:sp>
        <p:nvSpPr>
          <p:cNvPr id="6" name="Rectangle 5"/>
          <p:cNvSpPr/>
          <p:nvPr/>
        </p:nvSpPr>
        <p:spPr>
          <a:xfrm>
            <a:off x="314325" y="819150"/>
            <a:ext cx="8534400" cy="4247317"/>
          </a:xfrm>
          <a:prstGeom prst="rect">
            <a:avLst/>
          </a:prstGeom>
        </p:spPr>
        <p:txBody>
          <a:bodyPr wrap="square">
            <a:spAutoFit/>
          </a:bodyPr>
          <a:lstStyle/>
          <a:p>
            <a:r>
              <a:rPr lang="en-US" altLang="en-US" sz="1800" b="1" u="sng" dirty="0"/>
              <a:t>Online</a:t>
            </a:r>
          </a:p>
          <a:p>
            <a:pPr lvl="1">
              <a:buClr>
                <a:srgbClr val="002D73"/>
              </a:buClr>
              <a:buFont typeface="Wingdings" pitchFamily="2" charset="2"/>
              <a:buChar char="§"/>
            </a:pPr>
            <a:r>
              <a:rPr lang="en-US" altLang="en-US" sz="1800" dirty="0"/>
              <a:t>  </a:t>
            </a:r>
            <a:r>
              <a:rPr lang="en-US" altLang="en-US" sz="1800" dirty="0" smtClean="0"/>
              <a:t>Service </a:t>
            </a:r>
            <a:r>
              <a:rPr lang="en-US" altLang="en-US" sz="1800" dirty="0"/>
              <a:t>approvals </a:t>
            </a:r>
            <a:r>
              <a:rPr lang="en-US" altLang="en-US" sz="1800" dirty="0" smtClean="0"/>
              <a:t>(classes, </a:t>
            </a:r>
            <a:r>
              <a:rPr lang="en-US" altLang="en-US" sz="1800" dirty="0"/>
              <a:t>SEIS, </a:t>
            </a:r>
            <a:r>
              <a:rPr lang="en-US" altLang="en-US" sz="1800" dirty="0" smtClean="0"/>
              <a:t>related services</a:t>
            </a:r>
            <a:r>
              <a:rPr lang="en-US" altLang="en-US" sz="1800" dirty="0"/>
              <a:t>)</a:t>
            </a:r>
          </a:p>
          <a:p>
            <a:pPr lvl="1">
              <a:buClr>
                <a:srgbClr val="002D73"/>
              </a:buClr>
              <a:buFont typeface="Wingdings" pitchFamily="2" charset="2"/>
              <a:buChar char="§"/>
            </a:pPr>
            <a:r>
              <a:rPr lang="en-US" altLang="en-US" sz="1800" dirty="0"/>
              <a:t>  AVL </a:t>
            </a:r>
            <a:r>
              <a:rPr lang="en-US" altLang="en-US" sz="1800" dirty="0" smtClean="0"/>
              <a:t>verification </a:t>
            </a:r>
            <a:r>
              <a:rPr lang="en-US" altLang="en-US" sz="1800" dirty="0"/>
              <a:t>of services for </a:t>
            </a:r>
            <a:r>
              <a:rPr lang="en-US" altLang="en-US" sz="1800" dirty="0" smtClean="0"/>
              <a:t>payment</a:t>
            </a:r>
            <a:endParaRPr lang="en-US" altLang="en-US" sz="1800" dirty="0"/>
          </a:p>
          <a:p>
            <a:r>
              <a:rPr lang="en-US" altLang="en-US" sz="1800" b="1" u="sng" dirty="0"/>
              <a:t>FTP</a:t>
            </a:r>
          </a:p>
          <a:p>
            <a:pPr lvl="1">
              <a:buClr>
                <a:srgbClr val="002D73"/>
              </a:buClr>
              <a:buFont typeface="Wingdings" pitchFamily="2" charset="2"/>
              <a:buChar char="§"/>
            </a:pPr>
            <a:r>
              <a:rPr lang="en-US" altLang="en-US" sz="1800" dirty="0" smtClean="0"/>
              <a:t>  </a:t>
            </a:r>
            <a:r>
              <a:rPr lang="en-US" altLang="en-US" sz="1800" dirty="0"/>
              <a:t>Evaluation approvals </a:t>
            </a:r>
          </a:p>
          <a:p>
            <a:pPr lvl="1">
              <a:buClr>
                <a:srgbClr val="002D73"/>
              </a:buClr>
              <a:buFont typeface="Wingdings" pitchFamily="2" charset="2"/>
              <a:buChar char="§"/>
            </a:pPr>
            <a:r>
              <a:rPr lang="en-US" altLang="en-US" sz="1800" dirty="0" smtClean="0"/>
              <a:t>  Service approvals </a:t>
            </a:r>
            <a:r>
              <a:rPr lang="en-US" altLang="en-US" sz="1800" dirty="0" smtClean="0"/>
              <a:t>(classes</a:t>
            </a:r>
            <a:r>
              <a:rPr lang="en-US" altLang="en-US" sz="1800" dirty="0" smtClean="0"/>
              <a:t>, SEIT, </a:t>
            </a:r>
            <a:r>
              <a:rPr lang="en-US" altLang="en-US" sz="1800" dirty="0" smtClean="0"/>
              <a:t>related services</a:t>
            </a:r>
            <a:r>
              <a:rPr lang="en-US" altLang="en-US" sz="1800" dirty="0" smtClean="0"/>
              <a:t>)</a:t>
            </a:r>
          </a:p>
          <a:p>
            <a:pPr lvl="1">
              <a:buClr>
                <a:srgbClr val="002D73"/>
              </a:buClr>
              <a:buFont typeface="Wingdings" pitchFamily="2" charset="2"/>
              <a:buChar char="§"/>
            </a:pPr>
            <a:r>
              <a:rPr lang="en-US" altLang="en-US" sz="1800" dirty="0" smtClean="0"/>
              <a:t>  </a:t>
            </a:r>
            <a:r>
              <a:rPr lang="en-US" altLang="en-US" sz="1800" dirty="0"/>
              <a:t>AVL </a:t>
            </a:r>
            <a:r>
              <a:rPr lang="en-US" altLang="en-US" sz="1800" dirty="0" smtClean="0"/>
              <a:t>verification </a:t>
            </a:r>
            <a:r>
              <a:rPr lang="en-US" altLang="en-US" sz="1800" dirty="0"/>
              <a:t>of services and evaluations for </a:t>
            </a:r>
            <a:r>
              <a:rPr lang="en-US" altLang="en-US" sz="1800" dirty="0" smtClean="0"/>
              <a:t>payment</a:t>
            </a:r>
            <a:endParaRPr lang="en-US" altLang="en-US" sz="1800" dirty="0"/>
          </a:p>
          <a:p>
            <a:r>
              <a:rPr lang="en-US" altLang="en-US" sz="1800" b="1" u="sng" dirty="0"/>
              <a:t>Paper</a:t>
            </a:r>
          </a:p>
          <a:p>
            <a:pPr lvl="1">
              <a:buClr>
                <a:srgbClr val="002D73"/>
              </a:buClr>
              <a:buFont typeface="Wingdings" pitchFamily="2" charset="2"/>
              <a:buChar char="§"/>
            </a:pPr>
            <a:r>
              <a:rPr lang="en-US" altLang="en-US" sz="1800" dirty="0"/>
              <a:t>  Evaluation approvals and verification for </a:t>
            </a:r>
            <a:r>
              <a:rPr lang="en-US" altLang="en-US" sz="1800" dirty="0" smtClean="0"/>
              <a:t>payment</a:t>
            </a:r>
            <a:endParaRPr lang="en-US" altLang="en-US" sz="1800" dirty="0"/>
          </a:p>
          <a:p>
            <a:r>
              <a:rPr lang="en-US" altLang="en-US" sz="1800" b="1" u="sng" dirty="0"/>
              <a:t>Paper, additional review by STAC Unit</a:t>
            </a:r>
          </a:p>
          <a:p>
            <a:pPr lvl="1">
              <a:buClr>
                <a:srgbClr val="002D73"/>
              </a:buClr>
              <a:buFont typeface="Wingdings" pitchFamily="2" charset="2"/>
              <a:buChar char="§"/>
            </a:pPr>
            <a:r>
              <a:rPr lang="en-US" altLang="en-US" sz="1800" dirty="0"/>
              <a:t>  Partial 1:1 Aides (1/2 time aide processing online 7/1/15)</a:t>
            </a:r>
          </a:p>
          <a:p>
            <a:pPr lvl="1">
              <a:buClr>
                <a:srgbClr val="002D73"/>
              </a:buClr>
              <a:buFont typeface="Wingdings" pitchFamily="2" charset="2"/>
              <a:buChar char="§"/>
            </a:pPr>
            <a:r>
              <a:rPr lang="en-US" altLang="en-US" sz="1800" dirty="0"/>
              <a:t>  </a:t>
            </a:r>
            <a:r>
              <a:rPr lang="en-US" altLang="en-US" sz="1800" dirty="0" smtClean="0"/>
              <a:t>Interpreter</a:t>
            </a:r>
            <a:r>
              <a:rPr lang="en-US" altLang="en-US" sz="1800" dirty="0"/>
              <a:t>, RN, LPN</a:t>
            </a:r>
          </a:p>
          <a:p>
            <a:pPr lvl="1">
              <a:buClr>
                <a:srgbClr val="002D73"/>
              </a:buClr>
              <a:buFont typeface="Wingdings" pitchFamily="2" charset="2"/>
              <a:buChar char="§"/>
            </a:pPr>
            <a:r>
              <a:rPr lang="en-US" altLang="en-US" sz="1800" dirty="0"/>
              <a:t>  Other Evaluations, second psychological or social </a:t>
            </a:r>
          </a:p>
          <a:p>
            <a:pPr lvl="1">
              <a:buClr>
                <a:srgbClr val="002D73"/>
              </a:buClr>
              <a:buFont typeface="Wingdings" pitchFamily="2" charset="2"/>
              <a:buChar char="§"/>
            </a:pPr>
            <a:r>
              <a:rPr lang="en-US" altLang="en-US" sz="1800" dirty="0"/>
              <a:t>  Related Service – Assistive Technology</a:t>
            </a:r>
          </a:p>
          <a:p>
            <a:pPr lvl="1">
              <a:buClr>
                <a:srgbClr val="002D73"/>
              </a:buClr>
              <a:buFont typeface="Wingdings" pitchFamily="2" charset="2"/>
              <a:buChar char="§"/>
            </a:pPr>
            <a:r>
              <a:rPr lang="en-US" altLang="en-US" sz="1800" dirty="0"/>
              <a:t>  “Triple” Services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28600" y="209550"/>
            <a:ext cx="8686800" cy="1295400"/>
          </a:xfrm>
        </p:spPr>
        <p:txBody>
          <a:bodyPr>
            <a:normAutofit/>
          </a:bodyPr>
          <a:lstStyle/>
          <a:p>
            <a:pPr eaLnBrk="1" hangingPunct="1">
              <a:defRPr/>
            </a:pPr>
            <a:r>
              <a:rPr lang="en-US" sz="3200" dirty="0">
                <a:cs typeface="+mj-cs"/>
              </a:rPr>
              <a:t>Protecting STAC Data and Personally Identifiable Information (PII)</a:t>
            </a:r>
          </a:p>
        </p:txBody>
      </p:sp>
      <p:sp>
        <p:nvSpPr>
          <p:cNvPr id="5" name="Rectangle 3"/>
          <p:cNvSpPr txBox="1">
            <a:spLocks noChangeArrowheads="1"/>
          </p:cNvSpPr>
          <p:nvPr/>
        </p:nvSpPr>
        <p:spPr>
          <a:xfrm>
            <a:off x="228600" y="1428751"/>
            <a:ext cx="8686800" cy="114300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90000"/>
              </a:lnSpc>
              <a:spcAft>
                <a:spcPts val="0"/>
              </a:spcAft>
              <a:buFontTx/>
              <a:buNone/>
              <a:defRPr/>
            </a:pPr>
            <a:r>
              <a:rPr lang="en-US" altLang="en-US" sz="2000" dirty="0" smtClean="0">
                <a:ea typeface="ＭＳ Ｐゴシック" pitchFamily="34" charset="-128"/>
              </a:rPr>
              <a:t>Family Educational Rights and Privacy Act (FERPA), Health Insurance Portability and Accountability Act (HIPAA), NYS Personal Privacy Protection Law and other statutes all require that PII is kept secure and only shared on a “need to know” basis</a:t>
            </a:r>
          </a:p>
          <a:p>
            <a:pPr marL="0" indent="0" fontAlgn="auto">
              <a:lnSpc>
                <a:spcPct val="90000"/>
              </a:lnSpc>
              <a:spcAft>
                <a:spcPts val="0"/>
              </a:spcAft>
              <a:buFontTx/>
              <a:buNone/>
              <a:defRPr/>
            </a:pPr>
            <a:endParaRPr lang="en-US" altLang="en-US" sz="900" dirty="0" smtClean="0">
              <a:ea typeface="ＭＳ Ｐゴシック" pitchFamily="34" charset="-128"/>
            </a:endParaRPr>
          </a:p>
        </p:txBody>
      </p:sp>
      <p:sp>
        <p:nvSpPr>
          <p:cNvPr id="6" name="TextBox 5"/>
          <p:cNvSpPr txBox="1"/>
          <p:nvPr/>
        </p:nvSpPr>
        <p:spPr>
          <a:xfrm>
            <a:off x="228600" y="2419350"/>
            <a:ext cx="8686800" cy="2441694"/>
          </a:xfrm>
          <a:prstGeom prst="rect">
            <a:avLst/>
          </a:prstGeom>
          <a:noFill/>
        </p:spPr>
        <p:txBody>
          <a:bodyPr wrap="none" rtlCol="0">
            <a:spAutoFit/>
          </a:bodyPr>
          <a:lstStyle/>
          <a:p>
            <a:r>
              <a:rPr lang="en-US" sz="2400" dirty="0" smtClean="0"/>
              <a:t>Exchanging student data with the STAC Unit:</a:t>
            </a:r>
          </a:p>
          <a:p>
            <a:pPr marL="285750" indent="-285750">
              <a:spcAft>
                <a:spcPts val="500"/>
              </a:spcAft>
              <a:buClr>
                <a:srgbClr val="002D73"/>
              </a:buClr>
              <a:buFont typeface="Wingdings" panose="05000000000000000000" pitchFamily="2" charset="2"/>
              <a:buChar char="§"/>
            </a:pPr>
            <a:r>
              <a:rPr lang="en-US" sz="1600" dirty="0" smtClean="0"/>
              <a:t>Fax during business hours and advise recipient when will be sent</a:t>
            </a:r>
          </a:p>
          <a:p>
            <a:pPr marL="285750" indent="-285750">
              <a:spcAft>
                <a:spcPts val="500"/>
              </a:spcAft>
              <a:buClr>
                <a:srgbClr val="002D73"/>
              </a:buClr>
              <a:buFont typeface="Wingdings" panose="05000000000000000000" pitchFamily="2" charset="2"/>
              <a:buChar char="§"/>
            </a:pPr>
            <a:r>
              <a:rPr lang="en-US" sz="1600" dirty="0" smtClean="0"/>
              <a:t>Emails with PII other than STAC ID need to be encrypted with password sent separately</a:t>
            </a:r>
          </a:p>
          <a:p>
            <a:pPr marL="285750" indent="-285750">
              <a:spcAft>
                <a:spcPts val="500"/>
              </a:spcAft>
              <a:buClr>
                <a:srgbClr val="002D73"/>
              </a:buClr>
              <a:buFont typeface="Wingdings" panose="05000000000000000000" pitchFamily="2" charset="2"/>
              <a:buChar char="§"/>
            </a:pPr>
            <a:r>
              <a:rPr lang="en-US" sz="1600" dirty="0" smtClean="0"/>
              <a:t>Paper documents sent US Mail 1st class/priority, or other service with tracking</a:t>
            </a:r>
            <a:br>
              <a:rPr lang="en-US" sz="1600" dirty="0" smtClean="0"/>
            </a:br>
            <a:r>
              <a:rPr lang="en-US" sz="1600" dirty="0" smtClean="0"/>
              <a:t>(e.g., UPS, FedEx, DHL)</a:t>
            </a:r>
          </a:p>
          <a:p>
            <a:pPr marL="285750" indent="-285750">
              <a:spcAft>
                <a:spcPts val="500"/>
              </a:spcAft>
              <a:buClr>
                <a:srgbClr val="002D73"/>
              </a:buClr>
              <a:buFont typeface="Wingdings" panose="05000000000000000000" pitchFamily="2" charset="2"/>
              <a:buChar char="§"/>
            </a:pPr>
            <a:r>
              <a:rPr lang="en-US" sz="1600" dirty="0" smtClean="0"/>
              <a:t>Use the STAC Online (EFRT) System and FTP site – log out when not active</a:t>
            </a:r>
          </a:p>
          <a:p>
            <a:pPr marL="285750" indent="-285750">
              <a:spcAft>
                <a:spcPts val="500"/>
              </a:spcAft>
              <a:buClr>
                <a:srgbClr val="002D73"/>
              </a:buClr>
              <a:buFont typeface="Wingdings" panose="05000000000000000000" pitchFamily="2" charset="2"/>
              <a:buChar char="§"/>
            </a:pPr>
            <a:r>
              <a:rPr lang="en-US" sz="1600" dirty="0" smtClean="0"/>
              <a:t>When calling STAC Unit be prepared with your STAC Online User Code</a:t>
            </a:r>
            <a:br>
              <a:rPr lang="en-US" sz="1600" dirty="0" smtClean="0"/>
            </a:br>
            <a:r>
              <a:rPr lang="en-US" sz="1600" dirty="0" smtClean="0"/>
              <a:t>and password to confirm authorization to share data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57200" y="209550"/>
            <a:ext cx="8229600" cy="1219200"/>
          </a:xfrm>
        </p:spPr>
        <p:txBody>
          <a:bodyPr>
            <a:normAutofit/>
          </a:bodyPr>
          <a:lstStyle/>
          <a:p>
            <a:pPr algn="ctr"/>
            <a:r>
              <a:rPr lang="en-US" altLang="en-US" sz="3200" dirty="0" smtClean="0"/>
              <a:t>PRESCHOOL PROCESSING</a:t>
            </a:r>
            <a:r>
              <a:rPr lang="en-US" altLang="en-US" sz="3600" dirty="0" smtClean="0"/>
              <a:t/>
            </a:r>
            <a:br>
              <a:rPr lang="en-US" altLang="en-US" sz="3600" dirty="0" smtClean="0"/>
            </a:br>
            <a:r>
              <a:rPr lang="en-US" altLang="en-US" sz="2800" dirty="0" smtClean="0"/>
              <a:t>STAC-5 Evaluations</a:t>
            </a:r>
          </a:p>
        </p:txBody>
      </p:sp>
      <p:sp>
        <p:nvSpPr>
          <p:cNvPr id="7" name="Rectangle 3"/>
          <p:cNvSpPr txBox="1">
            <a:spLocks noChangeArrowheads="1"/>
          </p:cNvSpPr>
          <p:nvPr/>
        </p:nvSpPr>
        <p:spPr>
          <a:xfrm>
            <a:off x="274320" y="1428750"/>
            <a:ext cx="8534400" cy="3581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Clr>
                <a:srgbClr val="002D73"/>
              </a:buClr>
              <a:buFont typeface="Wingdings" panose="05000000000000000000" pitchFamily="2" charset="2"/>
              <a:buChar char="§"/>
              <a:defRPr/>
            </a:pPr>
            <a:r>
              <a:rPr lang="en-US" altLang="en-US" sz="2200" dirty="0" smtClean="0"/>
              <a:t>Referred for evaluation by Committee on Preschool Education (CPSE)</a:t>
            </a:r>
          </a:p>
          <a:p>
            <a:pPr fontAlgn="auto">
              <a:spcAft>
                <a:spcPts val="0"/>
              </a:spcAft>
              <a:buClr>
                <a:srgbClr val="002D73"/>
              </a:buClr>
              <a:buFont typeface="Wingdings" panose="05000000000000000000" pitchFamily="2" charset="2"/>
              <a:buChar char="§"/>
              <a:defRPr/>
            </a:pPr>
            <a:r>
              <a:rPr lang="en-US" altLang="en-US" sz="2200" dirty="0" smtClean="0"/>
              <a:t>STAC-5 form generated by School District, authorized by the district and sent to municipality for signature</a:t>
            </a:r>
          </a:p>
          <a:p>
            <a:pPr fontAlgn="auto">
              <a:spcAft>
                <a:spcPts val="0"/>
              </a:spcAft>
              <a:buClr>
                <a:srgbClr val="002D73"/>
              </a:buClr>
              <a:buFont typeface="Wingdings" panose="05000000000000000000" pitchFamily="2" charset="2"/>
              <a:buChar char="§"/>
              <a:defRPr/>
            </a:pPr>
            <a:r>
              <a:rPr lang="en-US" altLang="en-US" sz="2200" dirty="0" smtClean="0"/>
              <a:t>Municipality authorizes STAC-5 and forwards info to STAC Unit – either in hard copy or electronically</a:t>
            </a:r>
          </a:p>
          <a:p>
            <a:pPr fontAlgn="auto">
              <a:spcAft>
                <a:spcPts val="0"/>
              </a:spcAft>
              <a:buClr>
                <a:srgbClr val="002D73"/>
              </a:buClr>
              <a:buFont typeface="Wingdings" panose="05000000000000000000" pitchFamily="2" charset="2"/>
              <a:buChar char="§"/>
              <a:defRPr/>
            </a:pPr>
            <a:r>
              <a:rPr lang="en-US" altLang="en-US" sz="2200" dirty="0" smtClean="0"/>
              <a:t>STAC-5A evaluation approval is available for printing from the STAC mainframe using Screen DQPR5</a:t>
            </a:r>
          </a:p>
          <a:p>
            <a:pPr marL="0" indent="0" fontAlgn="auto">
              <a:spcAft>
                <a:spcPts val="0"/>
              </a:spcAft>
              <a:buFont typeface="Wingdings" pitchFamily="2" charset="2"/>
              <a:buNone/>
              <a:defRPr/>
            </a:pPr>
            <a:endParaRPr lang="en-US" altLang="en-US" sz="1600" dirty="0" smtClean="0"/>
          </a:p>
          <a:p>
            <a:pPr marL="0" indent="0" fontAlgn="auto">
              <a:spcAft>
                <a:spcPts val="0"/>
              </a:spcAft>
              <a:buFont typeface="Wingdings" pitchFamily="2" charset="2"/>
              <a:buNone/>
              <a:defRPr/>
            </a:pPr>
            <a:r>
              <a:rPr lang="en-US" altLang="en-US" sz="1600" dirty="0" smtClean="0"/>
              <a:t>NOTE</a:t>
            </a:r>
            <a:r>
              <a:rPr lang="en-US" altLang="en-US" sz="1600" dirty="0" smtClean="0"/>
              <a:t>:  Functional Behavioral Assessment (FBA) and Applied Behavioral Analysis                                                    (ABA) are methods of conducting evaluations, not evaluation types.</a:t>
            </a:r>
          </a:p>
          <a:p>
            <a:pPr fontAlgn="auto">
              <a:spcAft>
                <a:spcPts val="0"/>
              </a:spcAft>
              <a:defRPr/>
            </a:pPr>
            <a:endParaRPr lang="en-US" altLang="en-US" sz="2400" dirty="0" smtClean="0"/>
          </a:p>
        </p:txBody>
      </p:sp>
      <p:sp>
        <p:nvSpPr>
          <p:cNvPr id="8" name="Slide Number Placeholder 1"/>
          <p:cNvSpPr txBox="1">
            <a:spLocks/>
          </p:cNvSpPr>
          <p:nvPr/>
        </p:nvSpPr>
        <p:spPr>
          <a:xfrm>
            <a:off x="6553200" y="6248400"/>
            <a:ext cx="2133600" cy="457200"/>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sz="40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40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40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4000" kern="1200">
                <a:solidFill>
                  <a:schemeClr val="tx1"/>
                </a:solidFill>
                <a:latin typeface="Arial" charset="0"/>
                <a:ea typeface="ＭＳ Ｐゴシック" pitchFamily="34" charset="-128"/>
                <a:cs typeface="+mn-cs"/>
              </a:defRPr>
            </a:lvl5pPr>
            <a:lvl6pPr marL="2286000" algn="l" defTabSz="914400" rtl="0" eaLnBrk="1" latinLnBrk="0" hangingPunct="1">
              <a:defRPr sz="4000" kern="1200">
                <a:solidFill>
                  <a:schemeClr val="tx1"/>
                </a:solidFill>
                <a:latin typeface="Arial" charset="0"/>
                <a:ea typeface="ＭＳ Ｐゴシック" pitchFamily="34" charset="-128"/>
                <a:cs typeface="+mn-cs"/>
              </a:defRPr>
            </a:lvl6pPr>
            <a:lvl7pPr marL="2743200" algn="l" defTabSz="914400" rtl="0" eaLnBrk="1" latinLnBrk="0" hangingPunct="1">
              <a:defRPr sz="4000" kern="1200">
                <a:solidFill>
                  <a:schemeClr val="tx1"/>
                </a:solidFill>
                <a:latin typeface="Arial" charset="0"/>
                <a:ea typeface="ＭＳ Ｐゴシック" pitchFamily="34" charset="-128"/>
                <a:cs typeface="+mn-cs"/>
              </a:defRPr>
            </a:lvl7pPr>
            <a:lvl8pPr marL="3200400" algn="l" defTabSz="914400" rtl="0" eaLnBrk="1" latinLnBrk="0" hangingPunct="1">
              <a:defRPr sz="4000" kern="1200">
                <a:solidFill>
                  <a:schemeClr val="tx1"/>
                </a:solidFill>
                <a:latin typeface="Arial" charset="0"/>
                <a:ea typeface="ＭＳ Ｐゴシック" pitchFamily="34" charset="-128"/>
                <a:cs typeface="+mn-cs"/>
              </a:defRPr>
            </a:lvl8pPr>
            <a:lvl9pPr marL="3657600" algn="l" defTabSz="914400" rtl="0" eaLnBrk="1" latinLnBrk="0" hangingPunct="1">
              <a:defRPr sz="4000" kern="1200">
                <a:solidFill>
                  <a:schemeClr val="tx1"/>
                </a:solidFill>
                <a:latin typeface="Arial" charset="0"/>
                <a:ea typeface="ＭＳ Ｐゴシック" pitchFamily="34" charset="-128"/>
                <a:cs typeface="+mn-cs"/>
              </a:defRPr>
            </a:lvl9pPr>
          </a:lstStyle>
          <a:p>
            <a:pPr>
              <a:defRPr/>
            </a:pPr>
            <a:fld id="{24ABD0F8-4B58-427A-9EF2-D26CBA4A43D3}"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209550"/>
            <a:ext cx="8229600" cy="762000"/>
          </a:xfrm>
        </p:spPr>
        <p:txBody>
          <a:bodyPr>
            <a:normAutofit/>
          </a:bodyPr>
          <a:lstStyle/>
          <a:p>
            <a:pPr algn="ctr"/>
            <a:r>
              <a:rPr lang="en-US" altLang="en-US" sz="3200" dirty="0" smtClean="0"/>
              <a:t>Preschool Evaluation Rates</a:t>
            </a:r>
          </a:p>
        </p:txBody>
      </p:sp>
      <p:sp>
        <p:nvSpPr>
          <p:cNvPr id="6" name="Rectangle 3"/>
          <p:cNvSpPr txBox="1">
            <a:spLocks noChangeArrowheads="1"/>
          </p:cNvSpPr>
          <p:nvPr/>
        </p:nvSpPr>
        <p:spPr>
          <a:xfrm>
            <a:off x="289560" y="1200150"/>
            <a:ext cx="8534400" cy="4114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80000"/>
              </a:lnSpc>
              <a:spcAft>
                <a:spcPts val="0"/>
              </a:spcAft>
            </a:pPr>
            <a:r>
              <a:rPr lang="en-US" altLang="en-US" sz="2800" dirty="0" smtClean="0"/>
              <a:t>Preschool Evaluation Rates are developed by the New York State Department of Health</a:t>
            </a:r>
          </a:p>
          <a:p>
            <a:pPr fontAlgn="auto">
              <a:lnSpc>
                <a:spcPct val="80000"/>
              </a:lnSpc>
              <a:spcAft>
                <a:spcPts val="0"/>
              </a:spcAft>
            </a:pPr>
            <a:endParaRPr lang="en-US" altLang="en-US" sz="2800" dirty="0" smtClean="0"/>
          </a:p>
          <a:p>
            <a:pPr fontAlgn="auto">
              <a:lnSpc>
                <a:spcPct val="80000"/>
              </a:lnSpc>
              <a:spcAft>
                <a:spcPts val="0"/>
              </a:spcAft>
            </a:pPr>
            <a:r>
              <a:rPr lang="en-US" altLang="en-US" sz="2800" dirty="0" smtClean="0"/>
              <a:t>Issued through the NYS Education Department’s Rate Setting Unit</a:t>
            </a:r>
          </a:p>
          <a:p>
            <a:pPr fontAlgn="auto">
              <a:lnSpc>
                <a:spcPct val="80000"/>
              </a:lnSpc>
              <a:spcAft>
                <a:spcPts val="0"/>
              </a:spcAft>
            </a:pPr>
            <a:endParaRPr lang="en-US" altLang="en-US" sz="2800" dirty="0" smtClean="0"/>
          </a:p>
          <a:p>
            <a:pPr fontAlgn="auto">
              <a:lnSpc>
                <a:spcPct val="80000"/>
              </a:lnSpc>
              <a:spcAft>
                <a:spcPts val="0"/>
              </a:spcAft>
            </a:pPr>
            <a:r>
              <a:rPr lang="en-US" altLang="en-US" sz="2800" dirty="0" smtClean="0"/>
              <a:t>Applicable rate is determined by the county of residence of the student, not by the county of the approved evaluator</a:t>
            </a:r>
          </a:p>
        </p:txBody>
      </p:sp>
      <p:sp>
        <p:nvSpPr>
          <p:cNvPr id="7" name="Slide Number Placeholder 1"/>
          <p:cNvSpPr txBox="1">
            <a:spLocks/>
          </p:cNvSpPr>
          <p:nvPr/>
        </p:nvSpPr>
        <p:spPr>
          <a:xfrm>
            <a:off x="6553200" y="6248400"/>
            <a:ext cx="2133600" cy="457200"/>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sz="40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40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40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4000" kern="1200">
                <a:solidFill>
                  <a:schemeClr val="tx1"/>
                </a:solidFill>
                <a:latin typeface="Arial" charset="0"/>
                <a:ea typeface="ＭＳ Ｐゴシック" pitchFamily="34" charset="-128"/>
                <a:cs typeface="+mn-cs"/>
              </a:defRPr>
            </a:lvl5pPr>
            <a:lvl6pPr marL="2286000" algn="l" defTabSz="914400" rtl="0" eaLnBrk="1" latinLnBrk="0" hangingPunct="1">
              <a:defRPr sz="4000" kern="1200">
                <a:solidFill>
                  <a:schemeClr val="tx1"/>
                </a:solidFill>
                <a:latin typeface="Arial" charset="0"/>
                <a:ea typeface="ＭＳ Ｐゴシック" pitchFamily="34" charset="-128"/>
                <a:cs typeface="+mn-cs"/>
              </a:defRPr>
            </a:lvl6pPr>
            <a:lvl7pPr marL="2743200" algn="l" defTabSz="914400" rtl="0" eaLnBrk="1" latinLnBrk="0" hangingPunct="1">
              <a:defRPr sz="4000" kern="1200">
                <a:solidFill>
                  <a:schemeClr val="tx1"/>
                </a:solidFill>
                <a:latin typeface="Arial" charset="0"/>
                <a:ea typeface="ＭＳ Ｐゴシック" pitchFamily="34" charset="-128"/>
                <a:cs typeface="+mn-cs"/>
              </a:defRPr>
            </a:lvl7pPr>
            <a:lvl8pPr marL="3200400" algn="l" defTabSz="914400" rtl="0" eaLnBrk="1" latinLnBrk="0" hangingPunct="1">
              <a:defRPr sz="4000" kern="1200">
                <a:solidFill>
                  <a:schemeClr val="tx1"/>
                </a:solidFill>
                <a:latin typeface="Arial" charset="0"/>
                <a:ea typeface="ＭＳ Ｐゴシック" pitchFamily="34" charset="-128"/>
                <a:cs typeface="+mn-cs"/>
              </a:defRPr>
            </a:lvl8pPr>
            <a:lvl9pPr marL="3657600" algn="l" defTabSz="914400" rtl="0" eaLnBrk="1" latinLnBrk="0" hangingPunct="1">
              <a:defRPr sz="4000" kern="1200">
                <a:solidFill>
                  <a:schemeClr val="tx1"/>
                </a:solidFill>
                <a:latin typeface="Arial" charset="0"/>
                <a:ea typeface="ＭＳ Ｐゴシック" pitchFamily="34" charset="-128"/>
                <a:cs typeface="+mn-cs"/>
              </a:defRPr>
            </a:lvl9pPr>
          </a:lstStyle>
          <a:p>
            <a:pPr>
              <a:defRPr/>
            </a:pPr>
            <a:fld id="{24ABD0F8-4B58-427A-9EF2-D26CBA4A43D3}"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442913"/>
            <a:ext cx="10296526" cy="7743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1"/>
          <p:cNvSpPr txBox="1">
            <a:spLocks/>
          </p:cNvSpPr>
          <p:nvPr/>
        </p:nvSpPr>
        <p:spPr>
          <a:xfrm>
            <a:off x="6553200" y="6248400"/>
            <a:ext cx="2133600" cy="457200"/>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sz="40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40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40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4000" kern="1200">
                <a:solidFill>
                  <a:schemeClr val="tx1"/>
                </a:solidFill>
                <a:latin typeface="Arial" charset="0"/>
                <a:ea typeface="ＭＳ Ｐゴシック" pitchFamily="34" charset="-128"/>
                <a:cs typeface="+mn-cs"/>
              </a:defRPr>
            </a:lvl5pPr>
            <a:lvl6pPr marL="2286000" algn="l" defTabSz="914400" rtl="0" eaLnBrk="1" latinLnBrk="0" hangingPunct="1">
              <a:defRPr sz="4000" kern="1200">
                <a:solidFill>
                  <a:schemeClr val="tx1"/>
                </a:solidFill>
                <a:latin typeface="Arial" charset="0"/>
                <a:ea typeface="ＭＳ Ｐゴシック" pitchFamily="34" charset="-128"/>
                <a:cs typeface="+mn-cs"/>
              </a:defRPr>
            </a:lvl6pPr>
            <a:lvl7pPr marL="2743200" algn="l" defTabSz="914400" rtl="0" eaLnBrk="1" latinLnBrk="0" hangingPunct="1">
              <a:defRPr sz="4000" kern="1200">
                <a:solidFill>
                  <a:schemeClr val="tx1"/>
                </a:solidFill>
                <a:latin typeface="Arial" charset="0"/>
                <a:ea typeface="ＭＳ Ｐゴシック" pitchFamily="34" charset="-128"/>
                <a:cs typeface="+mn-cs"/>
              </a:defRPr>
            </a:lvl7pPr>
            <a:lvl8pPr marL="3200400" algn="l" defTabSz="914400" rtl="0" eaLnBrk="1" latinLnBrk="0" hangingPunct="1">
              <a:defRPr sz="4000" kern="1200">
                <a:solidFill>
                  <a:schemeClr val="tx1"/>
                </a:solidFill>
                <a:latin typeface="Arial" charset="0"/>
                <a:ea typeface="ＭＳ Ｐゴシック" pitchFamily="34" charset="-128"/>
                <a:cs typeface="+mn-cs"/>
              </a:defRPr>
            </a:lvl8pPr>
            <a:lvl9pPr marL="3657600" algn="l" defTabSz="914400" rtl="0" eaLnBrk="1" latinLnBrk="0" hangingPunct="1">
              <a:defRPr sz="4000" kern="1200">
                <a:solidFill>
                  <a:schemeClr val="tx1"/>
                </a:solidFill>
                <a:latin typeface="Arial" charset="0"/>
                <a:ea typeface="ＭＳ Ｐゴシック" pitchFamily="34" charset="-128"/>
                <a:cs typeface="+mn-cs"/>
              </a:defRPr>
            </a:lvl9pPr>
          </a:lstStyle>
          <a:p>
            <a:pPr>
              <a:defRPr/>
            </a:pPr>
            <a:fld id="{24ABD0F8-4B58-427A-9EF2-D26CBA4A43D3}" type="slidenum">
              <a:rPr lang="en-US" smtClean="0"/>
              <a:pPr>
                <a:defRPr/>
              </a:pPr>
              <a:t>18</a:t>
            </a:fld>
            <a:endParaRPr lang="en-US"/>
          </a:p>
        </p:txBody>
      </p:sp>
      <p:sp>
        <p:nvSpPr>
          <p:cNvPr id="4" name="TextBox 3"/>
          <p:cNvSpPr txBox="1"/>
          <p:nvPr/>
        </p:nvSpPr>
        <p:spPr>
          <a:xfrm>
            <a:off x="2962275" y="1123950"/>
            <a:ext cx="1981200" cy="400110"/>
          </a:xfrm>
          <a:prstGeom prst="rect">
            <a:avLst/>
          </a:prstGeom>
          <a:noFill/>
        </p:spPr>
        <p:txBody>
          <a:bodyPr wrap="square" rtlCol="0">
            <a:spAutoFit/>
          </a:bodyPr>
          <a:lstStyle/>
          <a:p>
            <a:r>
              <a:rPr lang="en-US" sz="2000" dirty="0" smtClean="0">
                <a:solidFill>
                  <a:srgbClr val="00007D"/>
                </a:solidFill>
              </a:rPr>
              <a:t>xxxxxxxxxxxxxx</a:t>
            </a:r>
            <a:endParaRPr lang="en-US" sz="2000" dirty="0">
              <a:solidFill>
                <a:srgbClr val="00007D"/>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09550"/>
            <a:ext cx="8686800" cy="762000"/>
          </a:xfrm>
        </p:spPr>
        <p:txBody>
          <a:bodyPr>
            <a:noAutofit/>
          </a:bodyPr>
          <a:lstStyle/>
          <a:p>
            <a:r>
              <a:rPr lang="en-US" altLang="en-US" sz="3200" dirty="0"/>
              <a:t>Processing “OTHER” Evaluations</a:t>
            </a:r>
            <a:endParaRPr lang="en-US" sz="3200" dirty="0"/>
          </a:p>
        </p:txBody>
      </p:sp>
      <p:sp>
        <p:nvSpPr>
          <p:cNvPr id="4" name="Rectangle 3"/>
          <p:cNvSpPr/>
          <p:nvPr/>
        </p:nvSpPr>
        <p:spPr>
          <a:xfrm>
            <a:off x="274320" y="1123950"/>
            <a:ext cx="8534400" cy="3662541"/>
          </a:xfrm>
          <a:prstGeom prst="rect">
            <a:avLst/>
          </a:prstGeom>
        </p:spPr>
        <p:txBody>
          <a:bodyPr wrap="square">
            <a:spAutoFit/>
          </a:bodyPr>
          <a:lstStyle/>
          <a:p>
            <a:pPr marL="342900" lvl="0" indent="-342900" eaLnBrk="0" hangingPunct="0">
              <a:spcBef>
                <a:spcPct val="20000"/>
              </a:spcBef>
              <a:buClr>
                <a:srgbClr val="00007D"/>
              </a:buClr>
              <a:buSzPct val="75000"/>
              <a:buFont typeface="Wingdings" pitchFamily="2" charset="2"/>
              <a:buChar char="n"/>
            </a:pPr>
            <a:r>
              <a:rPr lang="en-US" altLang="en-US" sz="2000" kern="0" dirty="0">
                <a:solidFill>
                  <a:srgbClr val="000000"/>
                </a:solidFill>
                <a:latin typeface="Arial"/>
                <a:ea typeface="+mn-ea"/>
              </a:rPr>
              <a:t>Many “OTHER” evaluations are typically processed as part of a recognized evaluation component listed in our “Glossary of Terms” (see list on following slide</a:t>
            </a:r>
            <a:r>
              <a:rPr lang="en-US" altLang="en-US" sz="2000" kern="0" dirty="0" smtClean="0">
                <a:solidFill>
                  <a:srgbClr val="000000"/>
                </a:solidFill>
                <a:latin typeface="Arial"/>
                <a:ea typeface="+mn-ea"/>
              </a:rPr>
              <a:t>)</a:t>
            </a:r>
            <a:endParaRPr lang="en-US" altLang="en-US" sz="2000" kern="0" dirty="0">
              <a:solidFill>
                <a:srgbClr val="000000"/>
              </a:solidFill>
              <a:latin typeface="Arial"/>
              <a:ea typeface="+mn-ea"/>
            </a:endParaRPr>
          </a:p>
          <a:p>
            <a:pPr marL="342900" lvl="0" indent="-342900" eaLnBrk="0" hangingPunct="0">
              <a:spcBef>
                <a:spcPct val="20000"/>
              </a:spcBef>
              <a:buClr>
                <a:srgbClr val="00007D"/>
              </a:buClr>
              <a:buSzPct val="75000"/>
              <a:buFont typeface="Wingdings" pitchFamily="2" charset="2"/>
              <a:buChar char="n"/>
            </a:pPr>
            <a:r>
              <a:rPr lang="en-US" altLang="en-US" sz="2000" kern="0" dirty="0">
                <a:solidFill>
                  <a:srgbClr val="000000"/>
                </a:solidFill>
                <a:latin typeface="Arial"/>
                <a:ea typeface="+mn-ea"/>
              </a:rPr>
              <a:t>When “OTHER” evaluations are reimbursed as a stand alone evaluation, these specialty evaluations require a special explanation from the CPSE attached to the STAC-5 (identify type on form</a:t>
            </a:r>
            <a:r>
              <a:rPr lang="en-US" altLang="en-US" sz="2000" kern="0" dirty="0" smtClean="0">
                <a:solidFill>
                  <a:srgbClr val="000000"/>
                </a:solidFill>
                <a:latin typeface="Arial"/>
                <a:ea typeface="+mn-ea"/>
              </a:rPr>
              <a:t>)</a:t>
            </a:r>
            <a:endParaRPr lang="en-US" altLang="en-US" sz="2000" kern="0" dirty="0">
              <a:solidFill>
                <a:srgbClr val="000000"/>
              </a:solidFill>
              <a:latin typeface="Arial"/>
              <a:ea typeface="+mn-ea"/>
            </a:endParaRPr>
          </a:p>
          <a:p>
            <a:pPr marL="342900" lvl="0" indent="-342900" eaLnBrk="0" hangingPunct="0">
              <a:spcBef>
                <a:spcPct val="20000"/>
              </a:spcBef>
              <a:buClr>
                <a:srgbClr val="00007D"/>
              </a:buClr>
              <a:buSzPct val="75000"/>
              <a:buFont typeface="Wingdings" pitchFamily="2" charset="2"/>
              <a:buChar char="n"/>
            </a:pPr>
            <a:r>
              <a:rPr lang="en-US" altLang="en-US" sz="2000" kern="0" dirty="0">
                <a:solidFill>
                  <a:srgbClr val="000000"/>
                </a:solidFill>
                <a:latin typeface="Arial"/>
                <a:ea typeface="+mn-ea"/>
              </a:rPr>
              <a:t>All “OTHER” evaluations are reviewed and processed manually by the STAC </a:t>
            </a:r>
            <a:r>
              <a:rPr lang="en-US" altLang="en-US" sz="2000" kern="0" dirty="0" smtClean="0">
                <a:solidFill>
                  <a:srgbClr val="000000"/>
                </a:solidFill>
                <a:latin typeface="Arial"/>
                <a:ea typeface="+mn-ea"/>
              </a:rPr>
              <a:t>Unit</a:t>
            </a:r>
          </a:p>
          <a:p>
            <a:pPr marL="342900" lvl="0" indent="-342900" eaLnBrk="0" hangingPunct="0">
              <a:spcBef>
                <a:spcPct val="20000"/>
              </a:spcBef>
              <a:buClr>
                <a:srgbClr val="00007D"/>
              </a:buClr>
              <a:buSzPct val="75000"/>
              <a:buFont typeface="Wingdings" pitchFamily="2" charset="2"/>
              <a:buChar char="n"/>
            </a:pPr>
            <a:r>
              <a:rPr lang="en-US" altLang="en-US" sz="2000" kern="0" dirty="0" smtClean="0">
                <a:solidFill>
                  <a:srgbClr val="000000"/>
                </a:solidFill>
                <a:latin typeface="Arial"/>
                <a:ea typeface="+mn-ea"/>
              </a:rPr>
              <a:t>Counseling, </a:t>
            </a:r>
            <a:r>
              <a:rPr lang="en-US" altLang="en-US" sz="2000" kern="0" dirty="0" smtClean="0">
                <a:solidFill>
                  <a:srgbClr val="000000"/>
                </a:solidFill>
                <a:latin typeface="Arial"/>
                <a:ea typeface="+mn-ea"/>
              </a:rPr>
              <a:t>Functional Vision</a:t>
            </a:r>
            <a:r>
              <a:rPr lang="en-US" altLang="en-US" sz="2000" kern="0" dirty="0" smtClean="0">
                <a:solidFill>
                  <a:srgbClr val="000000"/>
                </a:solidFill>
                <a:latin typeface="Arial"/>
                <a:ea typeface="+mn-ea"/>
              </a:rPr>
              <a:t>, Music Therapy, and an </a:t>
            </a:r>
            <a:r>
              <a:rPr lang="en-US" altLang="en-US" sz="2000" kern="0" dirty="0" smtClean="0">
                <a:solidFill>
                  <a:srgbClr val="000000"/>
                </a:solidFill>
                <a:latin typeface="Arial"/>
                <a:ea typeface="+mn-ea"/>
              </a:rPr>
              <a:t>evaluation </a:t>
            </a:r>
            <a:r>
              <a:rPr lang="en-US" altLang="en-US" sz="2000" kern="0" dirty="0" smtClean="0">
                <a:solidFill>
                  <a:srgbClr val="000000"/>
                </a:solidFill>
                <a:latin typeface="Arial"/>
                <a:ea typeface="+mn-ea"/>
              </a:rPr>
              <a:t>by a </a:t>
            </a:r>
            <a:r>
              <a:rPr lang="en-US" altLang="en-US" sz="2000" kern="0" dirty="0" smtClean="0">
                <a:solidFill>
                  <a:srgbClr val="000000"/>
                </a:solidFill>
                <a:latin typeface="Arial"/>
                <a:ea typeface="+mn-ea"/>
              </a:rPr>
              <a:t>teacher </a:t>
            </a:r>
            <a:r>
              <a:rPr lang="en-US" altLang="en-US" sz="2000" kern="0" dirty="0" smtClean="0">
                <a:solidFill>
                  <a:srgbClr val="000000"/>
                </a:solidFill>
                <a:latin typeface="Arial"/>
                <a:ea typeface="+mn-ea"/>
              </a:rPr>
              <a:t>of the </a:t>
            </a:r>
            <a:r>
              <a:rPr lang="en-US" altLang="en-US" sz="2000" kern="0" dirty="0" smtClean="0">
                <a:solidFill>
                  <a:srgbClr val="000000"/>
                </a:solidFill>
                <a:latin typeface="Arial"/>
                <a:ea typeface="+mn-ea"/>
              </a:rPr>
              <a:t>blind/visually impaired </a:t>
            </a:r>
            <a:r>
              <a:rPr lang="en-US" altLang="en-US" sz="2000" kern="0" dirty="0" smtClean="0">
                <a:solidFill>
                  <a:srgbClr val="000000"/>
                </a:solidFill>
                <a:latin typeface="Arial"/>
                <a:ea typeface="+mn-ea"/>
              </a:rPr>
              <a:t>are no longer considered </a:t>
            </a:r>
            <a:r>
              <a:rPr lang="en-US" altLang="en-US" sz="2000" kern="0" dirty="0" smtClean="0">
                <a:solidFill>
                  <a:srgbClr val="000000"/>
                </a:solidFill>
                <a:latin typeface="Arial"/>
                <a:ea typeface="+mn-ea"/>
              </a:rPr>
              <a:t>“Other</a:t>
            </a:r>
            <a:r>
              <a:rPr lang="en-US" altLang="en-US" sz="2000" kern="0" dirty="0" smtClean="0">
                <a:solidFill>
                  <a:srgbClr val="000000"/>
                </a:solidFill>
                <a:latin typeface="Arial"/>
                <a:ea typeface="+mn-ea"/>
              </a:rPr>
              <a:t>” </a:t>
            </a:r>
            <a:r>
              <a:rPr lang="en-US" altLang="en-US" sz="2000" kern="0" dirty="0" smtClean="0">
                <a:solidFill>
                  <a:srgbClr val="000000"/>
                </a:solidFill>
                <a:latin typeface="Arial"/>
                <a:ea typeface="+mn-ea"/>
              </a:rPr>
              <a:t>Evaluations</a:t>
            </a:r>
            <a:endParaRPr lang="en-US" altLang="en-US" sz="2000" kern="0" dirty="0">
              <a:solidFill>
                <a:srgbClr val="000000"/>
              </a:solidFill>
              <a:latin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28600" y="209550"/>
            <a:ext cx="8686800" cy="762000"/>
          </a:xfrm>
        </p:spPr>
        <p:txBody>
          <a:bodyPr>
            <a:normAutofit/>
          </a:bodyPr>
          <a:lstStyle/>
          <a:p>
            <a:pPr eaLnBrk="1" hangingPunct="1">
              <a:defRPr/>
            </a:pPr>
            <a:r>
              <a:rPr lang="en-US" sz="3200" dirty="0" smtClean="0">
                <a:solidFill>
                  <a:srgbClr val="1E3063"/>
                </a:solidFill>
                <a:cs typeface="+mj-cs"/>
              </a:rPr>
              <a:t>STAC</a:t>
            </a:r>
            <a:endParaRPr lang="en-US" sz="3200" dirty="0">
              <a:solidFill>
                <a:srgbClr val="1E3063"/>
              </a:solidFill>
              <a:cs typeface="+mj-cs"/>
            </a:endParaRPr>
          </a:p>
        </p:txBody>
      </p:sp>
      <p:sp>
        <p:nvSpPr>
          <p:cNvPr id="5124" name="Rectangle 3"/>
          <p:cNvSpPr>
            <a:spLocks noGrp="1" noChangeArrowheads="1"/>
          </p:cNvSpPr>
          <p:nvPr>
            <p:ph idx="1"/>
          </p:nvPr>
        </p:nvSpPr>
        <p:spPr>
          <a:xfrm>
            <a:off x="228600" y="1200151"/>
            <a:ext cx="8686800" cy="457199"/>
          </a:xfrm>
        </p:spPr>
        <p:txBody>
          <a:bodyPr>
            <a:normAutofit/>
          </a:bodyPr>
          <a:lstStyle/>
          <a:p>
            <a:pPr algn="just">
              <a:lnSpc>
                <a:spcPct val="90000"/>
              </a:lnSpc>
              <a:buFontTx/>
              <a:buNone/>
              <a:defRPr/>
            </a:pPr>
            <a:r>
              <a:rPr lang="en-US" altLang="en-US" sz="2000" b="1" dirty="0" smtClean="0">
                <a:ea typeface="ＭＳ Ｐゴシック" pitchFamily="34" charset="-128"/>
              </a:rPr>
              <a:t>System to Track and Account for Children (STAC)</a:t>
            </a:r>
            <a:endParaRPr lang="en-US" altLang="en-US" sz="2000" i="1" dirty="0" smtClean="0">
              <a:ea typeface="ＭＳ Ｐゴシック" pitchFamily="34" charset="-128"/>
            </a:endParaRPr>
          </a:p>
          <a:p>
            <a:pPr lvl="1" algn="just" eaLnBrk="1" hangingPunct="1">
              <a:lnSpc>
                <a:spcPct val="90000"/>
              </a:lnSpc>
              <a:buFontTx/>
              <a:buNone/>
              <a:defRPr/>
            </a:pPr>
            <a:endParaRPr lang="en-US" altLang="en-US" sz="2000" i="1" dirty="0" smtClean="0">
              <a:ea typeface="ＭＳ Ｐゴシック" pitchFamily="34" charset="-128"/>
            </a:endParaRPr>
          </a:p>
        </p:txBody>
      </p:sp>
      <p:sp>
        <p:nvSpPr>
          <p:cNvPr id="5125" name="Text Box 4"/>
          <p:cNvSpPr txBox="1">
            <a:spLocks noChangeArrowheads="1"/>
          </p:cNvSpPr>
          <p:nvPr/>
        </p:nvSpPr>
        <p:spPr bwMode="auto">
          <a:xfrm>
            <a:off x="8229310" y="5006578"/>
            <a:ext cx="18473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tIns="0" b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0" hangingPunct="0">
              <a:defRPr/>
            </a:pPr>
            <a:endParaRPr lang="en-US" sz="1200" dirty="0" smtClean="0">
              <a:latin typeface="Verdana" charset="0"/>
              <a:cs typeface="Arial" charset="0"/>
            </a:endParaRPr>
          </a:p>
        </p:txBody>
      </p:sp>
      <p:sp>
        <p:nvSpPr>
          <p:cNvPr id="2" name="Rectangle 1"/>
          <p:cNvSpPr/>
          <p:nvPr/>
        </p:nvSpPr>
        <p:spPr>
          <a:xfrm>
            <a:off x="228600" y="1648926"/>
            <a:ext cx="8686800" cy="2446824"/>
          </a:xfrm>
          <a:prstGeom prst="rect">
            <a:avLst/>
          </a:prstGeom>
        </p:spPr>
        <p:txBody>
          <a:bodyPr wrap="square">
            <a:spAutoFit/>
          </a:bodyPr>
          <a:lstStyle/>
          <a:p>
            <a:pPr algn="just">
              <a:lnSpc>
                <a:spcPct val="90000"/>
              </a:lnSpc>
              <a:buFontTx/>
              <a:buNone/>
              <a:defRPr/>
            </a:pPr>
            <a:r>
              <a:rPr lang="en-US" altLang="en-US" sz="1700" i="1" dirty="0"/>
              <a:t>STAC and Medicaid Unit is the unit within the NYS Education Department responsible for processing requests for Commissioner's approval for reimbursement. This includes reimbursement approval for the costs of providing services to preschool and school-age students placed in special education programs at public and SED-approved private schools, special-act school districts, BOCES, and at state-supported and state-operated schools for the deaf and blind. It also includes reimbursement approvals for students who have been determined to be homeless or runaway youth and for education services provided to incarcerated youth. This year STAC will process over 270,000 requests for reimbursement to school districts and municipalities.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76200" y="364881"/>
            <a:ext cx="8991600" cy="1014222"/>
          </a:xfrm>
        </p:spPr>
        <p:txBody>
          <a:bodyPr>
            <a:noAutofit/>
          </a:bodyPr>
          <a:lstStyle/>
          <a:p>
            <a:pPr>
              <a:defRPr/>
            </a:pPr>
            <a:r>
              <a:rPr lang="en-US" altLang="en-US" sz="3200" dirty="0"/>
              <a:t>Recognized “OTHER” Evaluation Components</a:t>
            </a:r>
            <a:endParaRPr lang="en-US" altLang="en-US" sz="3200" dirty="0" smtClean="0">
              <a:ea typeface="ＭＳ Ｐゴシック" pitchFamily="34" charset="-128"/>
            </a:endParaRPr>
          </a:p>
        </p:txBody>
      </p:sp>
      <p:sp>
        <p:nvSpPr>
          <p:cNvPr id="2" name="Rectangle 1"/>
          <p:cNvSpPr/>
          <p:nvPr/>
        </p:nvSpPr>
        <p:spPr>
          <a:xfrm>
            <a:off x="1371600" y="1386489"/>
            <a:ext cx="3200400" cy="3323987"/>
          </a:xfrm>
          <a:prstGeom prst="rect">
            <a:avLst/>
          </a:prstGeom>
        </p:spPr>
        <p:txBody>
          <a:bodyPr wrap="square">
            <a:spAutoFit/>
          </a:bodyPr>
          <a:lstStyle/>
          <a:p>
            <a:pPr marL="0" indent="0">
              <a:buFont typeface="Wingdings" pitchFamily="2" charset="2"/>
              <a:buNone/>
            </a:pPr>
            <a:r>
              <a:rPr lang="en-US" altLang="en-US" sz="1800" b="1" u="sng" dirty="0"/>
              <a:t>Evaluation for:</a:t>
            </a:r>
            <a:endParaRPr lang="en-US" altLang="en-US" sz="1600" b="1" u="sng" dirty="0"/>
          </a:p>
          <a:p>
            <a:pPr marL="0" indent="0">
              <a:buFont typeface="Wingdings" pitchFamily="2" charset="2"/>
              <a:buNone/>
            </a:pPr>
            <a:r>
              <a:rPr lang="en-US" altLang="en-US" sz="1600" dirty="0" smtClean="0"/>
              <a:t>Adaptive </a:t>
            </a:r>
            <a:r>
              <a:rPr lang="en-US" altLang="en-US" sz="1600" dirty="0"/>
              <a:t>PE</a:t>
            </a:r>
          </a:p>
          <a:p>
            <a:pPr marL="0" indent="0">
              <a:buFont typeface="Wingdings" pitchFamily="2" charset="2"/>
              <a:buNone/>
            </a:pPr>
            <a:r>
              <a:rPr lang="en-US" altLang="en-US" sz="1600" dirty="0" smtClean="0"/>
              <a:t>Art </a:t>
            </a:r>
            <a:r>
              <a:rPr lang="en-US" altLang="en-US" sz="1600" dirty="0"/>
              <a:t>Therapy/Play Therapy</a:t>
            </a:r>
          </a:p>
          <a:p>
            <a:pPr marL="0" indent="0">
              <a:buFont typeface="Wingdings" pitchFamily="2" charset="2"/>
              <a:buNone/>
            </a:pPr>
            <a:r>
              <a:rPr lang="en-US" altLang="en-US" sz="1600" dirty="0" smtClean="0"/>
              <a:t>Augmented </a:t>
            </a:r>
            <a:r>
              <a:rPr lang="en-US" altLang="en-US" sz="1600" dirty="0"/>
              <a:t>Communication</a:t>
            </a:r>
          </a:p>
          <a:p>
            <a:pPr marL="0" indent="0">
              <a:buFont typeface="Wingdings" pitchFamily="2" charset="2"/>
              <a:buNone/>
            </a:pPr>
            <a:r>
              <a:rPr lang="en-US" altLang="en-US" sz="1600" dirty="0" smtClean="0"/>
              <a:t>Cleft </a:t>
            </a:r>
            <a:r>
              <a:rPr lang="en-US" altLang="en-US" sz="1600" dirty="0"/>
              <a:t>Palate</a:t>
            </a:r>
          </a:p>
          <a:p>
            <a:pPr marL="0" indent="0">
              <a:buFont typeface="Wingdings" pitchFamily="2" charset="2"/>
              <a:buNone/>
            </a:pPr>
            <a:r>
              <a:rPr lang="en-US" altLang="en-US" sz="1600" dirty="0" smtClean="0"/>
              <a:t>Physical </a:t>
            </a:r>
            <a:r>
              <a:rPr lang="en-US" altLang="en-US" sz="1600" dirty="0"/>
              <a:t>Coordination &amp; Balance</a:t>
            </a:r>
          </a:p>
          <a:p>
            <a:pPr marL="0" indent="0">
              <a:buFont typeface="Wingdings" pitchFamily="2" charset="2"/>
              <a:buNone/>
            </a:pPr>
            <a:r>
              <a:rPr lang="en-US" altLang="en-US" sz="1600" dirty="0" smtClean="0"/>
              <a:t>Developmental </a:t>
            </a:r>
            <a:r>
              <a:rPr lang="en-US" altLang="en-US" sz="1600" dirty="0"/>
              <a:t>Assessment</a:t>
            </a:r>
          </a:p>
          <a:p>
            <a:pPr marL="0" indent="0">
              <a:buFont typeface="Wingdings" pitchFamily="2" charset="2"/>
              <a:buNone/>
            </a:pPr>
            <a:r>
              <a:rPr lang="en-US" altLang="en-US" sz="1600" dirty="0" smtClean="0"/>
              <a:t>Ear/Nose/Throat</a:t>
            </a:r>
            <a:endParaRPr lang="en-US" altLang="en-US" sz="1600" dirty="0"/>
          </a:p>
          <a:p>
            <a:pPr marL="0" indent="0">
              <a:buFont typeface="Wingdings" pitchFamily="2" charset="2"/>
              <a:buNone/>
            </a:pPr>
            <a:r>
              <a:rPr lang="en-US" altLang="en-US" sz="1600" dirty="0" smtClean="0"/>
              <a:t>Feeding</a:t>
            </a:r>
            <a:endParaRPr lang="en-US" altLang="en-US" sz="1600" dirty="0"/>
          </a:p>
          <a:p>
            <a:pPr marL="0" indent="0">
              <a:buFont typeface="Wingdings" pitchFamily="2" charset="2"/>
              <a:buNone/>
            </a:pPr>
            <a:r>
              <a:rPr lang="en-US" altLang="en-US" sz="1600" dirty="0" smtClean="0"/>
              <a:t>Oral </a:t>
            </a:r>
            <a:r>
              <a:rPr lang="en-US" altLang="en-US" sz="1600" dirty="0"/>
              <a:t>Motor</a:t>
            </a:r>
          </a:p>
          <a:p>
            <a:pPr marL="0" indent="0">
              <a:buFont typeface="Wingdings" pitchFamily="2" charset="2"/>
              <a:buNone/>
            </a:pPr>
            <a:r>
              <a:rPr lang="en-US" altLang="en-US" sz="1600" dirty="0" smtClean="0"/>
              <a:t>Orientation </a:t>
            </a:r>
            <a:r>
              <a:rPr lang="en-US" altLang="en-US" sz="1600" dirty="0"/>
              <a:t>and Mobility</a:t>
            </a:r>
          </a:p>
          <a:p>
            <a:pPr marL="0" indent="0">
              <a:buFont typeface="Wingdings" pitchFamily="2" charset="2"/>
              <a:buNone/>
            </a:pPr>
            <a:endParaRPr lang="en-US" altLang="en-US" sz="1600" dirty="0"/>
          </a:p>
          <a:p>
            <a:pPr marL="0" indent="0">
              <a:buFont typeface="Wingdings" pitchFamily="2" charset="2"/>
              <a:buNone/>
            </a:pPr>
            <a:r>
              <a:rPr lang="en-US" altLang="en-US" sz="1600" dirty="0" err="1" smtClean="0"/>
              <a:t>Eval</a:t>
            </a:r>
            <a:r>
              <a:rPr lang="en-US" altLang="en-US" sz="1600" dirty="0" smtClean="0"/>
              <a:t> </a:t>
            </a:r>
            <a:r>
              <a:rPr lang="en-US" altLang="en-US" sz="1600" dirty="0"/>
              <a:t>by Teacher of the Deaf</a:t>
            </a:r>
          </a:p>
        </p:txBody>
      </p:sp>
      <p:sp>
        <p:nvSpPr>
          <p:cNvPr id="3" name="Rectangle 2"/>
          <p:cNvSpPr/>
          <p:nvPr/>
        </p:nvSpPr>
        <p:spPr>
          <a:xfrm>
            <a:off x="4876800" y="1378986"/>
            <a:ext cx="4038600" cy="3323987"/>
          </a:xfrm>
          <a:prstGeom prst="rect">
            <a:avLst/>
          </a:prstGeom>
        </p:spPr>
        <p:txBody>
          <a:bodyPr wrap="square">
            <a:spAutoFit/>
          </a:bodyPr>
          <a:lstStyle/>
          <a:p>
            <a:pPr>
              <a:buFont typeface="Wingdings" pitchFamily="2" charset="2"/>
              <a:buNone/>
            </a:pPr>
            <a:r>
              <a:rPr lang="en-US" altLang="en-US" sz="1800" b="1" u="sng" dirty="0"/>
              <a:t>May be part of:</a:t>
            </a:r>
            <a:endParaRPr lang="en-US" altLang="en-US" sz="1800" b="1" dirty="0"/>
          </a:p>
          <a:p>
            <a:pPr>
              <a:buFont typeface="Wingdings" pitchFamily="2" charset="2"/>
              <a:buNone/>
            </a:pPr>
            <a:r>
              <a:rPr lang="en-US" altLang="en-US" sz="1400" dirty="0"/>
              <a:t> </a:t>
            </a:r>
            <a:r>
              <a:rPr lang="en-US" altLang="en-US" sz="1600" dirty="0" smtClean="0"/>
              <a:t>Physical/Medical </a:t>
            </a:r>
            <a:r>
              <a:rPr lang="en-US" altLang="en-US" sz="1600" dirty="0"/>
              <a:t>or PT </a:t>
            </a:r>
            <a:r>
              <a:rPr lang="en-US" altLang="en-US" sz="1600" dirty="0" err="1"/>
              <a:t>Eval</a:t>
            </a:r>
            <a:endParaRPr lang="en-US" altLang="en-US" sz="1600" dirty="0"/>
          </a:p>
          <a:p>
            <a:pPr>
              <a:buFont typeface="Wingdings" pitchFamily="2" charset="2"/>
              <a:buNone/>
            </a:pPr>
            <a:r>
              <a:rPr lang="en-US" altLang="en-US" sz="1600" dirty="0"/>
              <a:t> </a:t>
            </a:r>
            <a:r>
              <a:rPr lang="en-US" altLang="en-US" sz="1600" dirty="0" smtClean="0"/>
              <a:t>Psychological </a:t>
            </a:r>
            <a:r>
              <a:rPr lang="en-US" altLang="en-US" sz="1600" dirty="0" err="1"/>
              <a:t>Eval</a:t>
            </a:r>
            <a:endParaRPr lang="en-US" altLang="en-US" sz="1600" dirty="0"/>
          </a:p>
          <a:p>
            <a:pPr>
              <a:buFont typeface="Wingdings" pitchFamily="2" charset="2"/>
              <a:buNone/>
            </a:pPr>
            <a:r>
              <a:rPr lang="en-US" altLang="en-US" sz="1600" dirty="0"/>
              <a:t> </a:t>
            </a:r>
            <a:r>
              <a:rPr lang="en-US" altLang="en-US" sz="1600" dirty="0" smtClean="0"/>
              <a:t>Speech/Language </a:t>
            </a:r>
            <a:r>
              <a:rPr lang="en-US" altLang="en-US" sz="1600" dirty="0" err="1"/>
              <a:t>Eval</a:t>
            </a:r>
            <a:endParaRPr lang="en-US" altLang="en-US" sz="1600" dirty="0"/>
          </a:p>
          <a:p>
            <a:pPr>
              <a:buFont typeface="Wingdings" pitchFamily="2" charset="2"/>
              <a:buNone/>
            </a:pPr>
            <a:r>
              <a:rPr lang="en-US" altLang="en-US" sz="1600" dirty="0"/>
              <a:t> </a:t>
            </a:r>
            <a:r>
              <a:rPr lang="en-US" altLang="en-US" sz="1600" dirty="0" smtClean="0"/>
              <a:t>Physical/Medical </a:t>
            </a:r>
            <a:r>
              <a:rPr lang="en-US" altLang="en-US" sz="1600" dirty="0" err="1"/>
              <a:t>Eval</a:t>
            </a:r>
            <a:endParaRPr lang="en-US" altLang="en-US" sz="1600" dirty="0"/>
          </a:p>
          <a:p>
            <a:pPr>
              <a:buFont typeface="Wingdings" pitchFamily="2" charset="2"/>
              <a:buNone/>
            </a:pPr>
            <a:r>
              <a:rPr lang="en-US" altLang="en-US" sz="1600" dirty="0"/>
              <a:t> </a:t>
            </a:r>
            <a:r>
              <a:rPr lang="en-US" altLang="en-US" sz="1600" dirty="0" smtClean="0"/>
              <a:t>Physical/Medical </a:t>
            </a:r>
            <a:r>
              <a:rPr lang="en-US" altLang="en-US" sz="1600" dirty="0"/>
              <a:t>or PT </a:t>
            </a:r>
            <a:r>
              <a:rPr lang="en-US" altLang="en-US" sz="1600" dirty="0" err="1"/>
              <a:t>Eval</a:t>
            </a:r>
            <a:endParaRPr lang="en-US" altLang="en-US" sz="1600" dirty="0"/>
          </a:p>
          <a:p>
            <a:pPr>
              <a:buFont typeface="Wingdings" pitchFamily="2" charset="2"/>
              <a:buNone/>
            </a:pPr>
            <a:r>
              <a:rPr lang="en-US" altLang="en-US" sz="1600" dirty="0" smtClean="0"/>
              <a:t> </a:t>
            </a:r>
            <a:r>
              <a:rPr lang="en-US" altLang="en-US" sz="1600" dirty="0" smtClean="0"/>
              <a:t>Physical/Medical </a:t>
            </a:r>
            <a:r>
              <a:rPr lang="en-US" altLang="en-US" sz="1600" dirty="0" err="1"/>
              <a:t>Eval</a:t>
            </a:r>
            <a:endParaRPr lang="en-US" altLang="en-US" sz="1600" dirty="0"/>
          </a:p>
          <a:p>
            <a:pPr>
              <a:buFont typeface="Wingdings" pitchFamily="2" charset="2"/>
              <a:buNone/>
            </a:pPr>
            <a:r>
              <a:rPr lang="en-US" altLang="en-US" sz="1600" dirty="0"/>
              <a:t> </a:t>
            </a:r>
            <a:r>
              <a:rPr lang="en-US" altLang="en-US" sz="1600" dirty="0" smtClean="0"/>
              <a:t>Physical/Medical </a:t>
            </a:r>
            <a:r>
              <a:rPr lang="en-US" altLang="en-US" sz="1600" dirty="0" err="1"/>
              <a:t>Eval</a:t>
            </a:r>
            <a:endParaRPr lang="en-US" altLang="en-US" sz="1600" dirty="0"/>
          </a:p>
          <a:p>
            <a:pPr>
              <a:buFont typeface="Wingdings" pitchFamily="2" charset="2"/>
              <a:buNone/>
            </a:pPr>
            <a:r>
              <a:rPr lang="en-US" altLang="en-US" sz="1600" dirty="0"/>
              <a:t> </a:t>
            </a:r>
            <a:r>
              <a:rPr lang="en-US" altLang="en-US" sz="1600" dirty="0" smtClean="0"/>
              <a:t>Physical/Medical </a:t>
            </a:r>
            <a:r>
              <a:rPr lang="en-US" altLang="en-US" sz="1600" dirty="0"/>
              <a:t>or Speech/Language</a:t>
            </a:r>
          </a:p>
          <a:p>
            <a:pPr>
              <a:buFont typeface="Wingdings" pitchFamily="2" charset="2"/>
              <a:buNone/>
            </a:pPr>
            <a:r>
              <a:rPr lang="en-US" altLang="en-US" sz="1600" dirty="0"/>
              <a:t> </a:t>
            </a:r>
            <a:r>
              <a:rPr lang="en-US" altLang="en-US" sz="1600" dirty="0" smtClean="0"/>
              <a:t>Physical/Medical </a:t>
            </a:r>
            <a:r>
              <a:rPr lang="en-US" altLang="en-US" sz="1600" dirty="0" err="1"/>
              <a:t>Eval</a:t>
            </a:r>
            <a:endParaRPr lang="en-US" altLang="en-US" sz="1600" dirty="0"/>
          </a:p>
          <a:p>
            <a:pPr>
              <a:buFont typeface="Wingdings" pitchFamily="2" charset="2"/>
              <a:buNone/>
            </a:pPr>
            <a:r>
              <a:rPr lang="en-US" altLang="en-US" sz="1600" dirty="0"/>
              <a:t> </a:t>
            </a:r>
            <a:r>
              <a:rPr lang="en-US" altLang="en-US" sz="1600" dirty="0" smtClean="0"/>
              <a:t>Psychiatric</a:t>
            </a:r>
            <a:r>
              <a:rPr lang="en-US" altLang="en-US" sz="1600" dirty="0"/>
              <a:t>, Optometric, OT, PT or </a:t>
            </a:r>
          </a:p>
          <a:p>
            <a:pPr>
              <a:buFont typeface="Wingdings" pitchFamily="2" charset="2"/>
              <a:buNone/>
            </a:pPr>
            <a:r>
              <a:rPr lang="en-US" altLang="en-US" sz="1600" dirty="0"/>
              <a:t>      Audiological </a:t>
            </a:r>
            <a:r>
              <a:rPr lang="en-US" altLang="en-US" sz="1600" dirty="0" err="1"/>
              <a:t>Eval</a:t>
            </a:r>
            <a:endParaRPr lang="en-US" altLang="en-US" sz="1600" dirty="0"/>
          </a:p>
          <a:p>
            <a:pPr>
              <a:buFont typeface="Wingdings" pitchFamily="2" charset="2"/>
              <a:buNone/>
            </a:pPr>
            <a:r>
              <a:rPr lang="en-US" altLang="en-US" sz="1600" dirty="0"/>
              <a:t> </a:t>
            </a:r>
            <a:r>
              <a:rPr lang="en-US" altLang="en-US" sz="1600" dirty="0" smtClean="0"/>
              <a:t>Education </a:t>
            </a:r>
            <a:r>
              <a:rPr lang="en-US" altLang="en-US" sz="1600" dirty="0" err="1" smtClean="0"/>
              <a:t>Eval</a:t>
            </a:r>
            <a:endParaRPr lang="en-US" altLang="en-US"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228600" y="438150"/>
            <a:ext cx="8686800" cy="722376"/>
          </a:xfrm>
        </p:spPr>
        <p:txBody>
          <a:bodyPr>
            <a:noAutofit/>
          </a:bodyPr>
          <a:lstStyle/>
          <a:p>
            <a:pPr>
              <a:defRPr/>
            </a:pPr>
            <a:r>
              <a:rPr lang="en-US" altLang="en-US" sz="3200" dirty="0"/>
              <a:t>PRESCHOOL PROCESSING</a:t>
            </a:r>
            <a:br>
              <a:rPr lang="en-US" altLang="en-US" sz="3200" dirty="0"/>
            </a:br>
            <a:r>
              <a:rPr lang="en-US" altLang="en-US" sz="2800" dirty="0"/>
              <a:t>Placement for Educational Services – STAC-1</a:t>
            </a:r>
            <a:endParaRPr lang="en-US" sz="2800" cap="all" dirty="0">
              <a:cs typeface="+mj-cs"/>
            </a:endParaRPr>
          </a:p>
        </p:txBody>
      </p:sp>
      <p:sp>
        <p:nvSpPr>
          <p:cNvPr id="2" name="Rectangle 1"/>
          <p:cNvSpPr/>
          <p:nvPr/>
        </p:nvSpPr>
        <p:spPr>
          <a:xfrm>
            <a:off x="304800" y="1428750"/>
            <a:ext cx="8534400" cy="3607141"/>
          </a:xfrm>
          <a:prstGeom prst="rect">
            <a:avLst/>
          </a:prstGeom>
        </p:spPr>
        <p:txBody>
          <a:bodyPr wrap="square">
            <a:spAutoFit/>
          </a:bodyPr>
          <a:lstStyle/>
          <a:p>
            <a:pPr marL="342900" lvl="0" indent="-342900" eaLnBrk="0" hangingPunct="0">
              <a:spcBef>
                <a:spcPct val="20000"/>
              </a:spcBef>
              <a:buClr>
                <a:srgbClr val="00007D"/>
              </a:buClr>
              <a:buSzPct val="75000"/>
              <a:buFont typeface="Wingdings" pitchFamily="2" charset="2"/>
              <a:buChar char="n"/>
            </a:pPr>
            <a:r>
              <a:rPr lang="en-US" altLang="en-US" sz="2200" kern="0" dirty="0">
                <a:solidFill>
                  <a:srgbClr val="000000"/>
                </a:solidFill>
                <a:latin typeface="Arial"/>
                <a:ea typeface="+mn-ea"/>
              </a:rPr>
              <a:t>Placement by Committee on Preschool Special </a:t>
            </a:r>
            <a:r>
              <a:rPr lang="en-US" altLang="en-US" sz="2200" kern="0" dirty="0" smtClean="0">
                <a:solidFill>
                  <a:srgbClr val="000000"/>
                </a:solidFill>
                <a:latin typeface="Arial"/>
                <a:ea typeface="+mn-ea"/>
              </a:rPr>
              <a:t>Education</a:t>
            </a:r>
            <a:endParaRPr lang="en-US" altLang="en-US" sz="2200" kern="0" dirty="0">
              <a:solidFill>
                <a:srgbClr val="000000"/>
              </a:solidFill>
              <a:latin typeface="Arial"/>
              <a:ea typeface="+mn-ea"/>
            </a:endParaRPr>
          </a:p>
          <a:p>
            <a:pPr marL="342900" lvl="0" indent="-342900" eaLnBrk="0" hangingPunct="0">
              <a:spcBef>
                <a:spcPct val="20000"/>
              </a:spcBef>
              <a:buClr>
                <a:srgbClr val="00007D"/>
              </a:buClr>
              <a:buSzPct val="75000"/>
              <a:buFont typeface="Wingdings" pitchFamily="2" charset="2"/>
              <a:buChar char="n"/>
            </a:pPr>
            <a:r>
              <a:rPr lang="en-US" altLang="en-US" sz="2200" kern="0" dirty="0">
                <a:solidFill>
                  <a:srgbClr val="000000"/>
                </a:solidFill>
                <a:latin typeface="Arial"/>
                <a:ea typeface="+mn-ea"/>
              </a:rPr>
              <a:t>STAC-1 generated by school district, authorized by BOE, and sent to municipality for </a:t>
            </a:r>
            <a:r>
              <a:rPr lang="en-US" altLang="en-US" sz="2200" kern="0" dirty="0" smtClean="0">
                <a:solidFill>
                  <a:srgbClr val="000000"/>
                </a:solidFill>
                <a:latin typeface="Arial"/>
                <a:ea typeface="+mn-ea"/>
              </a:rPr>
              <a:t>signature</a:t>
            </a:r>
            <a:endParaRPr lang="en-US" altLang="en-US" sz="2200" kern="0" dirty="0">
              <a:solidFill>
                <a:srgbClr val="000000"/>
              </a:solidFill>
              <a:latin typeface="Arial"/>
              <a:ea typeface="+mn-ea"/>
            </a:endParaRPr>
          </a:p>
          <a:p>
            <a:pPr marL="342900" lvl="0" indent="-342900" eaLnBrk="0" hangingPunct="0">
              <a:spcBef>
                <a:spcPct val="20000"/>
              </a:spcBef>
              <a:buClr>
                <a:srgbClr val="00007D"/>
              </a:buClr>
              <a:buSzPct val="75000"/>
              <a:buFont typeface="Wingdings" pitchFamily="2" charset="2"/>
              <a:buChar char="n"/>
            </a:pPr>
            <a:r>
              <a:rPr lang="en-US" altLang="en-US" sz="2200" kern="0" dirty="0">
                <a:solidFill>
                  <a:srgbClr val="000000"/>
                </a:solidFill>
                <a:latin typeface="Arial"/>
                <a:ea typeface="+mn-ea"/>
              </a:rPr>
              <a:t>Municipality authorizes STAC-1 and forwards to STAC Unit, either in hard copy or </a:t>
            </a:r>
            <a:r>
              <a:rPr lang="en-US" altLang="en-US" sz="2200" kern="0" dirty="0" smtClean="0">
                <a:solidFill>
                  <a:srgbClr val="000000"/>
                </a:solidFill>
                <a:latin typeface="Arial"/>
                <a:ea typeface="+mn-ea"/>
              </a:rPr>
              <a:t>electronically</a:t>
            </a:r>
            <a:endParaRPr lang="en-US" altLang="en-US" sz="2200" kern="0" dirty="0">
              <a:solidFill>
                <a:srgbClr val="000000"/>
              </a:solidFill>
              <a:latin typeface="Arial"/>
              <a:ea typeface="+mn-ea"/>
            </a:endParaRPr>
          </a:p>
          <a:p>
            <a:pPr marL="342900" lvl="0" indent="-342900" eaLnBrk="0" hangingPunct="0">
              <a:spcBef>
                <a:spcPct val="20000"/>
              </a:spcBef>
              <a:buClr>
                <a:srgbClr val="00007D"/>
              </a:buClr>
              <a:buSzPct val="75000"/>
              <a:buFont typeface="Wingdings" pitchFamily="2" charset="2"/>
              <a:buChar char="n"/>
            </a:pPr>
            <a:r>
              <a:rPr lang="en-US" altLang="en-US" sz="2200" kern="0" dirty="0">
                <a:solidFill>
                  <a:srgbClr val="000000"/>
                </a:solidFill>
                <a:latin typeface="Arial"/>
                <a:ea typeface="+mn-ea"/>
              </a:rPr>
              <a:t>STAC-3 generated for all approved STAC-1’s; approval notices sent to School District, County and SED-approved provider </a:t>
            </a:r>
          </a:p>
          <a:p>
            <a:pPr lvl="0" eaLnBrk="0" hangingPunct="0">
              <a:spcBef>
                <a:spcPct val="20000"/>
              </a:spcBef>
              <a:buClr>
                <a:srgbClr val="00007D"/>
              </a:buClr>
              <a:buSzPct val="75000"/>
            </a:pPr>
            <a:endParaRPr lang="en-US" altLang="en-US" sz="1800" kern="0" dirty="0" smtClean="0">
              <a:solidFill>
                <a:srgbClr val="000000"/>
              </a:solidFill>
              <a:latin typeface="Arial"/>
              <a:ea typeface="+mn-ea"/>
            </a:endParaRPr>
          </a:p>
          <a:p>
            <a:pPr lvl="0" eaLnBrk="0" hangingPunct="0">
              <a:spcBef>
                <a:spcPct val="20000"/>
              </a:spcBef>
              <a:buClr>
                <a:srgbClr val="00007D"/>
              </a:buClr>
              <a:buSzPct val="75000"/>
            </a:pPr>
            <a:r>
              <a:rPr lang="en-US" altLang="en-US" sz="1800" kern="0" dirty="0" smtClean="0">
                <a:solidFill>
                  <a:srgbClr val="000000"/>
                </a:solidFill>
                <a:latin typeface="Arial"/>
                <a:ea typeface="+mn-ea"/>
              </a:rPr>
              <a:t>NOTE</a:t>
            </a:r>
            <a:r>
              <a:rPr lang="en-US" altLang="en-US" sz="1800" kern="0" dirty="0">
                <a:solidFill>
                  <a:srgbClr val="000000"/>
                </a:solidFill>
                <a:latin typeface="Arial"/>
                <a:ea typeface="+mn-ea"/>
              </a:rPr>
              <a:t>:  STAC-3 is available for viewing and printing via DQPRT – otherwise, these are mailed on a monthly basis.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228600" y="438150"/>
            <a:ext cx="8686800" cy="722376"/>
          </a:xfrm>
        </p:spPr>
        <p:txBody>
          <a:bodyPr>
            <a:normAutofit fontScale="90000"/>
          </a:bodyPr>
          <a:lstStyle/>
          <a:p>
            <a:pPr>
              <a:defRPr/>
            </a:pPr>
            <a:r>
              <a:rPr lang="en-US" altLang="en-US" sz="3600" dirty="0"/>
              <a:t>PRESCHOOL PROCESSING</a:t>
            </a:r>
            <a:r>
              <a:rPr lang="en-US" altLang="en-US" sz="2400" dirty="0"/>
              <a:t/>
            </a:r>
            <a:br>
              <a:rPr lang="en-US" altLang="en-US" sz="2400" dirty="0"/>
            </a:br>
            <a:r>
              <a:rPr lang="en-US" altLang="en-US" sz="3100" dirty="0"/>
              <a:t>Placement for Educational Services – STAC-1</a:t>
            </a:r>
            <a:endParaRPr lang="en-US" altLang="en-US" sz="3100" dirty="0" smtClean="0">
              <a:ea typeface="ＭＳ Ｐゴシック" pitchFamily="34" charset="-128"/>
            </a:endParaRPr>
          </a:p>
        </p:txBody>
      </p:sp>
      <p:sp>
        <p:nvSpPr>
          <p:cNvPr id="3" name="Rectangle 2"/>
          <p:cNvSpPr/>
          <p:nvPr/>
        </p:nvSpPr>
        <p:spPr>
          <a:xfrm>
            <a:off x="304800" y="1283982"/>
            <a:ext cx="8534400" cy="3637919"/>
          </a:xfrm>
          <a:prstGeom prst="rect">
            <a:avLst/>
          </a:prstGeom>
        </p:spPr>
        <p:txBody>
          <a:bodyPr wrap="square">
            <a:spAutoFit/>
          </a:bodyPr>
          <a:lstStyle/>
          <a:p>
            <a:pPr marL="342900" lvl="0" indent="-342900" eaLnBrk="0" hangingPunct="0">
              <a:spcBef>
                <a:spcPct val="20000"/>
              </a:spcBef>
              <a:buClr>
                <a:srgbClr val="00007D"/>
              </a:buClr>
              <a:buSzPct val="75000"/>
              <a:buFont typeface="Wingdings" pitchFamily="2" charset="2"/>
              <a:buChar char="n"/>
            </a:pPr>
            <a:r>
              <a:rPr lang="en-US" altLang="en-US" sz="2400" kern="0" dirty="0">
                <a:solidFill>
                  <a:srgbClr val="000000"/>
                </a:solidFill>
                <a:latin typeface="Arial"/>
                <a:ea typeface="+mn-ea"/>
              </a:rPr>
              <a:t>Related Services must list begin/end dates and type, number of sessions and rate (county rate is a cap</a:t>
            </a:r>
            <a:r>
              <a:rPr lang="en-US" altLang="en-US" sz="2400" kern="0" dirty="0" smtClean="0">
                <a:solidFill>
                  <a:srgbClr val="000000"/>
                </a:solidFill>
                <a:latin typeface="Arial"/>
                <a:ea typeface="+mn-ea"/>
              </a:rPr>
              <a:t>)</a:t>
            </a:r>
            <a:endParaRPr lang="en-US" altLang="en-US" sz="800" kern="0" dirty="0">
              <a:solidFill>
                <a:srgbClr val="000000"/>
              </a:solidFill>
              <a:latin typeface="Arial"/>
              <a:ea typeface="+mn-ea"/>
            </a:endParaRPr>
          </a:p>
          <a:p>
            <a:pPr marL="342900" lvl="0" indent="-342900" eaLnBrk="0" hangingPunct="0">
              <a:spcBef>
                <a:spcPct val="20000"/>
              </a:spcBef>
              <a:buClr>
                <a:srgbClr val="00007D"/>
              </a:buClr>
              <a:buSzPct val="75000"/>
              <a:buFont typeface="Wingdings" pitchFamily="2" charset="2"/>
              <a:buChar char="n"/>
            </a:pPr>
            <a:r>
              <a:rPr lang="en-US" altLang="en-US" sz="2400" kern="0" dirty="0">
                <a:solidFill>
                  <a:srgbClr val="000000"/>
                </a:solidFill>
                <a:latin typeface="Arial"/>
                <a:ea typeface="+mn-ea"/>
              </a:rPr>
              <a:t>Coordination as related service requires two other related services approved, not allowed concurrent with SEIS approval (included in SEIS rate</a:t>
            </a:r>
            <a:r>
              <a:rPr lang="en-US" altLang="en-US" sz="2400" kern="0" dirty="0" smtClean="0">
                <a:solidFill>
                  <a:srgbClr val="000000"/>
                </a:solidFill>
                <a:latin typeface="Arial"/>
                <a:ea typeface="+mn-ea"/>
              </a:rPr>
              <a:t>)</a:t>
            </a:r>
            <a:endParaRPr lang="en-US" altLang="en-US" sz="800" kern="0" dirty="0">
              <a:solidFill>
                <a:srgbClr val="000000"/>
              </a:solidFill>
              <a:latin typeface="Arial"/>
              <a:ea typeface="+mn-ea"/>
            </a:endParaRPr>
          </a:p>
          <a:p>
            <a:pPr marL="342900" lvl="0" indent="-342900" eaLnBrk="0" hangingPunct="0">
              <a:spcBef>
                <a:spcPct val="20000"/>
              </a:spcBef>
              <a:buClr>
                <a:srgbClr val="00007D"/>
              </a:buClr>
              <a:buSzPct val="75000"/>
              <a:buFont typeface="Wingdings" pitchFamily="2" charset="2"/>
              <a:buChar char="n"/>
            </a:pPr>
            <a:r>
              <a:rPr lang="en-US" altLang="en-US" sz="2400" kern="0" dirty="0">
                <a:solidFill>
                  <a:srgbClr val="000000"/>
                </a:solidFill>
                <a:latin typeface="Arial"/>
                <a:ea typeface="+mn-ea"/>
              </a:rPr>
              <a:t>SEIS must list begin/end dates and number of sessions and </a:t>
            </a:r>
            <a:r>
              <a:rPr lang="en-US" altLang="en-US" sz="2400" kern="0" dirty="0" smtClean="0">
                <a:solidFill>
                  <a:srgbClr val="000000"/>
                </a:solidFill>
                <a:latin typeface="Arial"/>
                <a:ea typeface="+mn-ea"/>
              </a:rPr>
              <a:t>rate</a:t>
            </a:r>
            <a:endParaRPr lang="en-US" altLang="en-US" sz="800" kern="0" dirty="0">
              <a:solidFill>
                <a:srgbClr val="000000"/>
              </a:solidFill>
              <a:latin typeface="Arial"/>
              <a:ea typeface="+mn-ea"/>
            </a:endParaRPr>
          </a:p>
          <a:p>
            <a:pPr marL="342900" lvl="0" indent="-342900" eaLnBrk="0" hangingPunct="0">
              <a:spcBef>
                <a:spcPct val="20000"/>
              </a:spcBef>
              <a:buClr>
                <a:srgbClr val="00007D"/>
              </a:buClr>
              <a:buSzPct val="75000"/>
              <a:buFont typeface="Wingdings" pitchFamily="2" charset="2"/>
              <a:buChar char="n"/>
            </a:pPr>
            <a:r>
              <a:rPr lang="en-US" altLang="en-US" sz="2400" kern="0" dirty="0">
                <a:solidFill>
                  <a:srgbClr val="000000"/>
                </a:solidFill>
                <a:latin typeface="Arial"/>
                <a:ea typeface="+mn-ea"/>
              </a:rPr>
              <a:t>Center based program begin/end dates generate </a:t>
            </a:r>
            <a:r>
              <a:rPr lang="en-US" altLang="en-US" sz="2400" kern="0" dirty="0" smtClean="0">
                <a:solidFill>
                  <a:srgbClr val="000000"/>
                </a:solidFill>
                <a:latin typeface="Arial"/>
                <a:ea typeface="+mn-ea"/>
              </a:rPr>
              <a:t>an      FTE </a:t>
            </a:r>
            <a:endParaRPr lang="en-US" altLang="en-US" sz="2400" kern="0" dirty="0">
              <a:solidFill>
                <a:srgbClr val="000000"/>
              </a:solidFill>
              <a:latin typeface="Arial"/>
              <a:ea typeface="+mn-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28600" y="285750"/>
            <a:ext cx="8686800" cy="609600"/>
          </a:xfrm>
        </p:spPr>
        <p:txBody>
          <a:bodyPr>
            <a:noAutofit/>
          </a:bodyPr>
          <a:lstStyle/>
          <a:p>
            <a:r>
              <a:rPr lang="en-US" altLang="en-US" sz="3200" dirty="0"/>
              <a:t>STAC-1 Submitted from District to County</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19150"/>
            <a:ext cx="71628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228600" y="285750"/>
            <a:ext cx="8686800" cy="609600"/>
          </a:xfrm>
        </p:spPr>
        <p:txBody>
          <a:bodyPr>
            <a:normAutofit/>
          </a:bodyPr>
          <a:lstStyle/>
          <a:p>
            <a:r>
              <a:rPr lang="en-US" altLang="en-US" sz="3200" dirty="0"/>
              <a:t>DSPRE Screen – Center Based Programs</a:t>
            </a:r>
          </a:p>
        </p:txBody>
      </p:sp>
      <p:sp>
        <p:nvSpPr>
          <p:cNvPr id="79880" name="Text Box 7"/>
          <p:cNvSpPr txBox="1">
            <a:spLocks noChangeArrowheads="1"/>
          </p:cNvSpPr>
          <p:nvPr/>
        </p:nvSpPr>
        <p:spPr bwMode="auto">
          <a:xfrm>
            <a:off x="1828800" y="1943100"/>
            <a:ext cx="1143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50000"/>
              </a:spcBef>
              <a:buFontTx/>
              <a:buNone/>
            </a:pPr>
            <a:endParaRPr lang="en-US" altLang="en-US" sz="900" b="1"/>
          </a:p>
        </p:txBody>
      </p:sp>
      <p:sp>
        <p:nvSpPr>
          <p:cNvPr id="79881" name="Text Box 8"/>
          <p:cNvSpPr txBox="1">
            <a:spLocks noChangeArrowheads="1"/>
          </p:cNvSpPr>
          <p:nvPr/>
        </p:nvSpPr>
        <p:spPr bwMode="auto">
          <a:xfrm>
            <a:off x="1828800" y="1943100"/>
            <a:ext cx="1143000" cy="230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50000"/>
              </a:spcBef>
              <a:buFontTx/>
              <a:buNone/>
            </a:pPr>
            <a:endParaRPr lang="en-US" altLang="en-US" sz="900" b="1"/>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895350"/>
            <a:ext cx="55626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7"/>
          <p:cNvCxnSpPr>
            <a:cxnSpLocks noChangeShapeType="1"/>
          </p:cNvCxnSpPr>
          <p:nvPr/>
        </p:nvCxnSpPr>
        <p:spPr bwMode="auto">
          <a:xfrm flipH="1" flipV="1">
            <a:off x="6553200" y="2924136"/>
            <a:ext cx="533400" cy="0"/>
          </a:xfrm>
          <a:prstGeom prst="straightConnector1">
            <a:avLst/>
          </a:prstGeom>
          <a:noFill/>
          <a:ln w="539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03" name="Rectangle 2"/>
          <p:cNvSpPr>
            <a:spLocks noGrp="1" noChangeArrowheads="1"/>
          </p:cNvSpPr>
          <p:nvPr>
            <p:ph type="title"/>
          </p:nvPr>
        </p:nvSpPr>
        <p:spPr>
          <a:xfrm>
            <a:off x="228600" y="209550"/>
            <a:ext cx="8686800" cy="762000"/>
          </a:xfrm>
        </p:spPr>
        <p:txBody>
          <a:bodyPr>
            <a:normAutofit/>
          </a:bodyPr>
          <a:lstStyle/>
          <a:p>
            <a:r>
              <a:rPr lang="en-US" altLang="en-US" sz="3200" dirty="0"/>
              <a:t>DSSEI Screen – SEIS and Related Services</a:t>
            </a:r>
          </a:p>
        </p:txBody>
      </p:sp>
      <p:sp>
        <p:nvSpPr>
          <p:cNvPr id="80900" name="Text Box 6"/>
          <p:cNvSpPr txBox="1">
            <a:spLocks noChangeArrowheads="1"/>
          </p:cNvSpPr>
          <p:nvPr/>
        </p:nvSpPr>
        <p:spPr bwMode="auto">
          <a:xfrm>
            <a:off x="1752600" y="2057400"/>
            <a:ext cx="838200" cy="2154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50000"/>
              </a:spcBef>
              <a:buFontTx/>
              <a:buNone/>
            </a:pPr>
            <a:endParaRPr lang="en-US" altLang="en-US" sz="800" b="1"/>
          </a:p>
        </p:txBody>
      </p:sp>
      <p:sp>
        <p:nvSpPr>
          <p:cNvPr id="80901" name="Text Box 8"/>
          <p:cNvSpPr txBox="1">
            <a:spLocks noChangeArrowheads="1"/>
          </p:cNvSpPr>
          <p:nvPr/>
        </p:nvSpPr>
        <p:spPr bwMode="auto">
          <a:xfrm>
            <a:off x="1752600" y="2286000"/>
            <a:ext cx="1371600" cy="230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50000"/>
              </a:spcBef>
              <a:buFontTx/>
              <a:buNone/>
            </a:pPr>
            <a:endParaRPr lang="en-US" altLang="en-US" sz="900" b="1"/>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357" y="819150"/>
            <a:ext cx="4214843" cy="3379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357" y="4198168"/>
            <a:ext cx="4214843" cy="811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038975" y="2739470"/>
            <a:ext cx="182880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wrap="square">
            <a:spAutoFit/>
          </a:bodyPr>
          <a:lstStyle/>
          <a:p>
            <a:pPr algn="ctr"/>
            <a:r>
              <a:rPr lang="en-US" altLang="en-US" sz="1800" dirty="0"/>
              <a:t>SEIS Services</a:t>
            </a:r>
          </a:p>
        </p:txBody>
      </p:sp>
      <p:cxnSp>
        <p:nvCxnSpPr>
          <p:cNvPr id="15" name="Straight Arrow Connector 3"/>
          <p:cNvCxnSpPr>
            <a:cxnSpLocks noChangeShapeType="1"/>
          </p:cNvCxnSpPr>
          <p:nvPr/>
        </p:nvCxnSpPr>
        <p:spPr bwMode="auto">
          <a:xfrm flipV="1">
            <a:off x="2066925" y="3638550"/>
            <a:ext cx="1362075" cy="447764"/>
          </a:xfrm>
          <a:prstGeom prst="straightConnector1">
            <a:avLst/>
          </a:prstGeom>
          <a:noFill/>
          <a:ln w="539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Rectangle 3"/>
          <p:cNvSpPr/>
          <p:nvPr/>
        </p:nvSpPr>
        <p:spPr>
          <a:xfrm>
            <a:off x="114300" y="3486150"/>
            <a:ext cx="2057400" cy="1200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wrap="square">
            <a:spAutoFit/>
          </a:bodyPr>
          <a:lstStyle/>
          <a:p>
            <a:pPr algn="ctr"/>
            <a:r>
              <a:rPr lang="en-US" altLang="en-US" sz="1800" dirty="0"/>
              <a:t>For STAC approval, County is provider for all Related Services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228600" y="209550"/>
            <a:ext cx="8686800" cy="762000"/>
          </a:xfrm>
        </p:spPr>
        <p:txBody>
          <a:bodyPr>
            <a:normAutofit/>
          </a:bodyPr>
          <a:lstStyle/>
          <a:p>
            <a:pPr>
              <a:defRPr/>
            </a:pPr>
            <a:r>
              <a:rPr lang="en-US" altLang="en-US" sz="3200" dirty="0"/>
              <a:t>Multiple Service STAC’s</a:t>
            </a:r>
            <a:endParaRPr lang="en-US" altLang="en-US" sz="3200" cap="all" spc="-90" dirty="0" smtClean="0"/>
          </a:p>
        </p:txBody>
      </p:sp>
      <p:sp>
        <p:nvSpPr>
          <p:cNvPr id="2" name="Rectangle 1"/>
          <p:cNvSpPr/>
          <p:nvPr/>
        </p:nvSpPr>
        <p:spPr>
          <a:xfrm>
            <a:off x="304800" y="785926"/>
            <a:ext cx="8534400" cy="3619452"/>
          </a:xfrm>
          <a:prstGeom prst="rect">
            <a:avLst/>
          </a:prstGeom>
        </p:spPr>
        <p:txBody>
          <a:bodyPr wrap="square">
            <a:spAutoFit/>
          </a:bodyPr>
          <a:lstStyle/>
          <a:p>
            <a:pPr marL="342900" lvl="0" indent="-342900" eaLnBrk="0" hangingPunct="0">
              <a:spcBef>
                <a:spcPct val="20000"/>
              </a:spcBef>
              <a:buClr>
                <a:srgbClr val="00007D"/>
              </a:buClr>
              <a:buSzPct val="75000"/>
              <a:buFont typeface="Wingdings" pitchFamily="2" charset="2"/>
              <a:buChar char="n"/>
            </a:pPr>
            <a:endParaRPr lang="en-US" altLang="en-US" sz="800" kern="0" dirty="0" smtClean="0">
              <a:solidFill>
                <a:srgbClr val="000000"/>
              </a:solidFill>
              <a:latin typeface="Arial"/>
              <a:ea typeface="+mn-ea"/>
            </a:endParaRPr>
          </a:p>
          <a:p>
            <a:pPr marL="342900" lvl="0" indent="-342900" eaLnBrk="0" hangingPunct="0">
              <a:spcBef>
                <a:spcPct val="20000"/>
              </a:spcBef>
              <a:buClr>
                <a:srgbClr val="00007D"/>
              </a:buClr>
              <a:buSzPct val="75000"/>
              <a:buFont typeface="Wingdings" pitchFamily="2" charset="2"/>
              <a:buChar char="n"/>
            </a:pPr>
            <a:r>
              <a:rPr lang="en-US" altLang="en-US" sz="2200" kern="0" dirty="0" smtClean="0">
                <a:solidFill>
                  <a:srgbClr val="000000"/>
                </a:solidFill>
                <a:latin typeface="Arial"/>
                <a:ea typeface="+mn-ea"/>
              </a:rPr>
              <a:t>Dual </a:t>
            </a:r>
            <a:r>
              <a:rPr lang="en-US" altLang="en-US" sz="2200" kern="0" dirty="0">
                <a:solidFill>
                  <a:srgbClr val="000000"/>
                </a:solidFill>
                <a:latin typeface="Arial"/>
                <a:ea typeface="+mn-ea"/>
              </a:rPr>
              <a:t>services are a combination of two concurrent placements.  Examples include two half-time center-based placements (possibly one special class combined with a second integrated class), a half-time center-based placement and SEIS services, or a half-time center based placement an additional related services not included as part of the center-based placement.  Two placements not to exceed 5 hours/day.</a:t>
            </a:r>
          </a:p>
          <a:p>
            <a:pPr marL="742950" lvl="1" indent="-285750" eaLnBrk="0" hangingPunct="0">
              <a:spcBef>
                <a:spcPct val="20000"/>
              </a:spcBef>
              <a:buClr>
                <a:srgbClr val="9999CC"/>
              </a:buClr>
              <a:buSzPct val="80000"/>
              <a:buFont typeface="Wingdings" pitchFamily="2" charset="2"/>
              <a:buChar char="¨"/>
            </a:pPr>
            <a:endParaRPr lang="en-US" altLang="en-US" sz="1200" kern="0" dirty="0">
              <a:solidFill>
                <a:srgbClr val="000000"/>
              </a:solidFill>
              <a:latin typeface="Arial"/>
            </a:endParaRPr>
          </a:p>
          <a:p>
            <a:pPr marL="342900" lvl="0" indent="-342900" eaLnBrk="0" hangingPunct="0">
              <a:spcBef>
                <a:spcPct val="20000"/>
              </a:spcBef>
              <a:buClr>
                <a:srgbClr val="00007D"/>
              </a:buClr>
              <a:buSzPct val="75000"/>
              <a:buFont typeface="Wingdings" pitchFamily="2" charset="2"/>
              <a:buChar char="n"/>
            </a:pPr>
            <a:r>
              <a:rPr lang="en-US" altLang="en-US" sz="2200" kern="0" dirty="0">
                <a:solidFill>
                  <a:srgbClr val="000000"/>
                </a:solidFill>
                <a:latin typeface="Arial"/>
                <a:ea typeface="+mn-ea"/>
              </a:rPr>
              <a:t>A STAC-1 needs to be completed for each placement.  Each STAC-1 needs to be clearly marked as </a:t>
            </a:r>
            <a:r>
              <a:rPr lang="en-US" altLang="en-US" sz="2200" kern="0" dirty="0" smtClean="0">
                <a:solidFill>
                  <a:srgbClr val="000000"/>
                </a:solidFill>
                <a:latin typeface="Arial"/>
                <a:ea typeface="+mn-ea"/>
              </a:rPr>
              <a:t>a </a:t>
            </a:r>
            <a:r>
              <a:rPr lang="en-US" altLang="en-US" sz="2200" kern="0" dirty="0" smtClean="0">
                <a:solidFill>
                  <a:srgbClr val="000000"/>
                </a:solidFill>
                <a:latin typeface="Arial"/>
                <a:ea typeface="+mn-ea"/>
              </a:rPr>
              <a:t>“</a:t>
            </a:r>
            <a:r>
              <a:rPr lang="en-US" altLang="en-US" sz="2200" kern="0" dirty="0" smtClean="0">
                <a:solidFill>
                  <a:srgbClr val="000000"/>
                </a:solidFill>
                <a:latin typeface="Arial"/>
                <a:ea typeface="+mn-ea"/>
              </a:rPr>
              <a:t>Multiple Service.”</a:t>
            </a:r>
            <a:endParaRPr lang="en-US" altLang="en-US" sz="2200" kern="0" dirty="0">
              <a:solidFill>
                <a:srgbClr val="000000"/>
              </a:solidFill>
              <a:latin typeface="Arial"/>
              <a:ea typeface="+mn-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4000">
                <a:solidFill>
                  <a:schemeClr val="tx1"/>
                </a:solidFill>
                <a:latin typeface="Arial" pitchFamily="34" charset="0"/>
                <a:ea typeface="ＭＳ Ｐゴシック" pitchFamily="34" charset="-128"/>
              </a:defRPr>
            </a:lvl1pPr>
            <a:lvl2pPr marL="742950" indent="-285750" eaLnBrk="0" hangingPunct="0">
              <a:defRPr sz="4000">
                <a:solidFill>
                  <a:schemeClr val="tx1"/>
                </a:solidFill>
                <a:latin typeface="Arial" pitchFamily="34" charset="0"/>
                <a:ea typeface="ＭＳ Ｐゴシック" pitchFamily="34" charset="-128"/>
              </a:defRPr>
            </a:lvl2pPr>
            <a:lvl3pPr marL="1143000" indent="-228600" eaLnBrk="0" hangingPunct="0">
              <a:defRPr sz="4000">
                <a:solidFill>
                  <a:schemeClr val="tx1"/>
                </a:solidFill>
                <a:latin typeface="Arial" pitchFamily="34" charset="0"/>
                <a:ea typeface="ＭＳ Ｐゴシック" pitchFamily="34" charset="-128"/>
              </a:defRPr>
            </a:lvl3pPr>
            <a:lvl4pPr marL="1600200" indent="-228600" eaLnBrk="0" hangingPunct="0">
              <a:defRPr sz="4000">
                <a:solidFill>
                  <a:schemeClr val="tx1"/>
                </a:solidFill>
                <a:latin typeface="Arial" pitchFamily="34" charset="0"/>
                <a:ea typeface="ＭＳ Ｐゴシック" pitchFamily="34" charset="-128"/>
              </a:defRPr>
            </a:lvl4pPr>
            <a:lvl5pPr marL="2057400" indent="-228600" eaLnBrk="0" hangingPunct="0">
              <a:defRPr sz="4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4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4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4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4000">
                <a:solidFill>
                  <a:schemeClr val="tx1"/>
                </a:solidFill>
                <a:latin typeface="Arial" pitchFamily="34" charset="0"/>
                <a:ea typeface="ＭＳ Ｐゴシック" pitchFamily="34" charset="-128"/>
              </a:defRPr>
            </a:lvl9pPr>
          </a:lstStyle>
          <a:p>
            <a:pPr algn="r" eaLnBrk="1" hangingPunct="1">
              <a:defRPr/>
            </a:pPr>
            <a:fld id="{E354BF30-4B56-4F55-8655-BD75D2C60BB3}" type="slidenum">
              <a:rPr lang="en-US" altLang="en-US" sz="1400" smtClean="0"/>
              <a:pPr algn="r" eaLnBrk="1" hangingPunct="1">
                <a:defRPr/>
              </a:pPr>
              <a:t>27</a:t>
            </a:fld>
            <a:endParaRPr lang="en-US" altLang="en-US" sz="1400" dirty="0" smtClean="0"/>
          </a:p>
        </p:txBody>
      </p:sp>
      <p:sp>
        <p:nvSpPr>
          <p:cNvPr id="27651" name="Rectangle 2"/>
          <p:cNvSpPr>
            <a:spLocks noGrp="1" noChangeArrowheads="1"/>
          </p:cNvSpPr>
          <p:nvPr>
            <p:ph type="title"/>
          </p:nvPr>
        </p:nvSpPr>
        <p:spPr>
          <a:xfrm>
            <a:off x="228600" y="209550"/>
            <a:ext cx="8686800" cy="707267"/>
          </a:xfrm>
        </p:spPr>
        <p:txBody>
          <a:bodyPr/>
          <a:lstStyle/>
          <a:p>
            <a:pPr algn="ctr">
              <a:defRPr/>
            </a:pPr>
            <a:r>
              <a:rPr lang="en-US" altLang="en-US" sz="3200" dirty="0"/>
              <a:t>Requesting 1:1 Aides</a:t>
            </a:r>
            <a:endParaRPr lang="en-US" altLang="en-US" sz="3200" dirty="0" smtClean="0">
              <a:ea typeface="ＭＳ Ｐゴシック" pitchFamily="34" charset="-128"/>
            </a:endParaRPr>
          </a:p>
        </p:txBody>
      </p:sp>
      <p:sp>
        <p:nvSpPr>
          <p:cNvPr id="3" name="Rectangle 2"/>
          <p:cNvSpPr/>
          <p:nvPr/>
        </p:nvSpPr>
        <p:spPr>
          <a:xfrm>
            <a:off x="304800" y="916817"/>
            <a:ext cx="8534400" cy="3945696"/>
          </a:xfrm>
          <a:prstGeom prst="rect">
            <a:avLst/>
          </a:prstGeom>
        </p:spPr>
        <p:txBody>
          <a:bodyPr wrap="square">
            <a:spAutoFit/>
          </a:bodyPr>
          <a:lstStyle/>
          <a:p>
            <a:pPr marL="342900" lvl="0" indent="-342900" eaLnBrk="0" hangingPunct="0">
              <a:spcBef>
                <a:spcPct val="20000"/>
              </a:spcBef>
              <a:buClr>
                <a:srgbClr val="00007D"/>
              </a:buClr>
              <a:buSzPct val="75000"/>
              <a:buFont typeface="Wingdings" pitchFamily="2" charset="2"/>
              <a:buChar char="n"/>
              <a:defRPr/>
            </a:pPr>
            <a:r>
              <a:rPr lang="en-US" altLang="en-US" sz="2400" kern="0" dirty="0">
                <a:solidFill>
                  <a:srgbClr val="000000"/>
                </a:solidFill>
                <a:latin typeface="Arial"/>
                <a:ea typeface="+mn-ea"/>
              </a:rPr>
              <a:t>1:1 Aide forms are not required for full time aides, </a:t>
            </a:r>
            <a:r>
              <a:rPr lang="en-US" altLang="en-US" sz="2400" kern="0" dirty="0" smtClean="0">
                <a:solidFill>
                  <a:srgbClr val="000000"/>
                </a:solidFill>
                <a:latin typeface="Arial"/>
                <a:ea typeface="+mn-ea"/>
              </a:rPr>
              <a:t>nor       </a:t>
            </a:r>
            <a:r>
              <a:rPr lang="en-US" altLang="en-US" sz="2400" kern="0" dirty="0">
                <a:solidFill>
                  <a:srgbClr val="000000"/>
                </a:solidFill>
                <a:latin typeface="Arial"/>
                <a:ea typeface="+mn-ea"/>
              </a:rPr>
              <a:t>1:1 related service aide.</a:t>
            </a:r>
          </a:p>
          <a:p>
            <a:pPr marL="742950" lvl="1" indent="-285750" eaLnBrk="0" hangingPunct="0">
              <a:spcBef>
                <a:spcPct val="20000"/>
              </a:spcBef>
              <a:buClr>
                <a:srgbClr val="9999CC"/>
              </a:buClr>
              <a:buSzPct val="80000"/>
              <a:buFont typeface="Wingdings" pitchFamily="2" charset="2"/>
              <a:buChar char="¨"/>
              <a:defRPr/>
            </a:pPr>
            <a:r>
              <a:rPr lang="en-US" altLang="en-US" sz="2000" kern="0" dirty="0">
                <a:solidFill>
                  <a:srgbClr val="000000"/>
                </a:solidFill>
                <a:latin typeface="Arial"/>
              </a:rPr>
              <a:t>Effective 7/1/15– option for county to add 50% aide without filing paper form with STAC Unit </a:t>
            </a:r>
          </a:p>
          <a:p>
            <a:pPr marL="742950" lvl="1" indent="-285750" eaLnBrk="0" hangingPunct="0">
              <a:spcBef>
                <a:spcPct val="20000"/>
              </a:spcBef>
              <a:buClr>
                <a:srgbClr val="9999CC"/>
              </a:buClr>
              <a:buSzPct val="80000"/>
              <a:buFont typeface="Wingdings" pitchFamily="2" charset="2"/>
              <a:buChar char="¨"/>
              <a:defRPr/>
            </a:pPr>
            <a:endParaRPr lang="en-US" altLang="en-US" sz="800" kern="0" dirty="0">
              <a:solidFill>
                <a:srgbClr val="000000"/>
              </a:solidFill>
              <a:latin typeface="Arial"/>
            </a:endParaRPr>
          </a:p>
          <a:p>
            <a:pPr marL="342900" lvl="0" indent="-342900" eaLnBrk="0" hangingPunct="0">
              <a:spcBef>
                <a:spcPct val="20000"/>
              </a:spcBef>
              <a:buClr>
                <a:srgbClr val="00007D"/>
              </a:buClr>
              <a:buSzPct val="75000"/>
              <a:buFont typeface="Wingdings" pitchFamily="2" charset="2"/>
              <a:buChar char="n"/>
              <a:defRPr/>
            </a:pPr>
            <a:r>
              <a:rPr lang="en-US" altLang="en-US" sz="2400" kern="0" dirty="0">
                <a:solidFill>
                  <a:srgbClr val="000000"/>
                </a:solidFill>
                <a:latin typeface="Arial"/>
                <a:ea typeface="+mn-ea"/>
              </a:rPr>
              <a:t>A “Request for Reimbursement for Partial 1:1 Aide</a:t>
            </a:r>
            <a:r>
              <a:rPr lang="en-US" altLang="en-US" sz="2400" kern="0" dirty="0" smtClean="0">
                <a:solidFill>
                  <a:srgbClr val="000000"/>
                </a:solidFill>
                <a:latin typeface="Arial"/>
                <a:ea typeface="+mn-ea"/>
              </a:rPr>
              <a:t>,         </a:t>
            </a:r>
            <a:r>
              <a:rPr lang="en-US" altLang="en-US" sz="2400" kern="0" dirty="0">
                <a:solidFill>
                  <a:srgbClr val="000000"/>
                </a:solidFill>
                <a:latin typeface="Arial"/>
                <a:ea typeface="+mn-ea"/>
              </a:rPr>
              <a:t>1:1 Nurse, 1:1 Interpreter” form must be completed for:</a:t>
            </a:r>
          </a:p>
          <a:p>
            <a:pPr marL="742950" lvl="1" indent="-285750" eaLnBrk="0" hangingPunct="0">
              <a:spcBef>
                <a:spcPct val="20000"/>
              </a:spcBef>
              <a:buClr>
                <a:srgbClr val="9999CC"/>
              </a:buClr>
              <a:buSzPct val="80000"/>
              <a:buFont typeface="Wingdings" pitchFamily="2" charset="2"/>
              <a:buChar char="¨"/>
              <a:defRPr/>
            </a:pPr>
            <a:r>
              <a:rPr lang="en-US" altLang="en-US" sz="2000" kern="0" dirty="0">
                <a:solidFill>
                  <a:srgbClr val="000000"/>
                </a:solidFill>
                <a:latin typeface="Arial"/>
              </a:rPr>
              <a:t>Part-time 1:1 </a:t>
            </a:r>
            <a:r>
              <a:rPr lang="en-US" altLang="en-US" sz="2000" kern="0" dirty="0" smtClean="0">
                <a:solidFill>
                  <a:srgbClr val="000000"/>
                </a:solidFill>
                <a:latin typeface="Arial"/>
              </a:rPr>
              <a:t>Aides; excluding Half-time Aide</a:t>
            </a:r>
            <a:endParaRPr lang="en-US" altLang="en-US" sz="2000" kern="0" dirty="0">
              <a:solidFill>
                <a:srgbClr val="000000"/>
              </a:solidFill>
              <a:latin typeface="Arial"/>
            </a:endParaRPr>
          </a:p>
          <a:p>
            <a:pPr marL="742950" lvl="1" indent="-285750" eaLnBrk="0" hangingPunct="0">
              <a:spcBef>
                <a:spcPct val="20000"/>
              </a:spcBef>
              <a:buClr>
                <a:srgbClr val="9999CC"/>
              </a:buClr>
              <a:buSzPct val="80000"/>
              <a:buFont typeface="Wingdings" pitchFamily="2" charset="2"/>
              <a:buChar char="¨"/>
              <a:defRPr/>
            </a:pPr>
            <a:r>
              <a:rPr lang="en-US" altLang="en-US" sz="2000" kern="0" dirty="0">
                <a:solidFill>
                  <a:srgbClr val="000000"/>
                </a:solidFill>
                <a:latin typeface="Arial"/>
              </a:rPr>
              <a:t>All shared 1:1 </a:t>
            </a:r>
            <a:r>
              <a:rPr lang="en-US" altLang="en-US" sz="2000" kern="0" dirty="0" smtClean="0">
                <a:solidFill>
                  <a:srgbClr val="000000"/>
                </a:solidFill>
                <a:latin typeface="Arial"/>
              </a:rPr>
              <a:t>Aides; excluding Half-time Aide</a:t>
            </a:r>
            <a:endParaRPr lang="en-US" altLang="en-US" sz="2000" kern="0" dirty="0">
              <a:solidFill>
                <a:srgbClr val="000000"/>
              </a:solidFill>
              <a:latin typeface="Arial"/>
            </a:endParaRPr>
          </a:p>
          <a:p>
            <a:pPr marL="742950" lvl="1" indent="-285750" eaLnBrk="0" hangingPunct="0">
              <a:spcBef>
                <a:spcPct val="20000"/>
              </a:spcBef>
              <a:buClr>
                <a:srgbClr val="9999CC"/>
              </a:buClr>
              <a:buSzPct val="80000"/>
              <a:buFont typeface="Wingdings" pitchFamily="2" charset="2"/>
              <a:buChar char="¨"/>
              <a:defRPr/>
            </a:pPr>
            <a:r>
              <a:rPr lang="en-US" altLang="en-US" sz="2000" kern="0" dirty="0">
                <a:solidFill>
                  <a:srgbClr val="000000"/>
                </a:solidFill>
                <a:latin typeface="Arial"/>
              </a:rPr>
              <a:t>All 1:1 Nurses and Interpreters (Full time and part time)</a:t>
            </a:r>
          </a:p>
          <a:p>
            <a:pPr marL="742950" lvl="1" indent="-285750" eaLnBrk="0" hangingPunct="0">
              <a:spcBef>
                <a:spcPct val="20000"/>
              </a:spcBef>
              <a:buClr>
                <a:srgbClr val="9999CC"/>
              </a:buClr>
              <a:buSzPct val="80000"/>
              <a:buFont typeface="Wingdings" pitchFamily="2" charset="2"/>
              <a:buChar char="¨"/>
              <a:defRPr/>
            </a:pPr>
            <a:r>
              <a:rPr lang="en-US" altLang="en-US" sz="2000" kern="0" dirty="0">
                <a:solidFill>
                  <a:srgbClr val="000000"/>
                </a:solidFill>
                <a:latin typeface="Arial"/>
              </a:rPr>
              <a:t>Must indicate RN or LPN on form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981200" y="438150"/>
            <a:ext cx="5181600" cy="454201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228600" y="209550"/>
            <a:ext cx="8686800" cy="685800"/>
          </a:xfrm>
        </p:spPr>
        <p:txBody>
          <a:bodyPr>
            <a:normAutofit/>
          </a:bodyPr>
          <a:lstStyle/>
          <a:p>
            <a:pPr algn="ctr">
              <a:defRPr/>
            </a:pPr>
            <a:r>
              <a:rPr lang="en-US" altLang="en-US" sz="2800" dirty="0"/>
              <a:t>Age </a:t>
            </a:r>
            <a:r>
              <a:rPr lang="en-US" altLang="en-US" sz="3200" dirty="0"/>
              <a:t>Eligibility</a:t>
            </a:r>
            <a:r>
              <a:rPr lang="en-US" altLang="en-US" sz="2800" dirty="0"/>
              <a:t> for 4410 Preschool</a:t>
            </a:r>
            <a:endParaRPr lang="en-US" altLang="en-US" sz="1900" dirty="0" smtClean="0">
              <a:ea typeface="ＭＳ Ｐゴシック" pitchFamily="34" charset="-128"/>
            </a:endParaRPr>
          </a:p>
        </p:txBody>
      </p:sp>
      <p:sp>
        <p:nvSpPr>
          <p:cNvPr id="3" name="Rectangle 2"/>
          <p:cNvSpPr/>
          <p:nvPr/>
        </p:nvSpPr>
        <p:spPr>
          <a:xfrm>
            <a:off x="304800" y="895350"/>
            <a:ext cx="8534400" cy="4142673"/>
          </a:xfrm>
          <a:prstGeom prst="rect">
            <a:avLst/>
          </a:prstGeom>
        </p:spPr>
        <p:txBody>
          <a:bodyPr wrap="square">
            <a:spAutoFit/>
          </a:bodyPr>
          <a:lstStyle/>
          <a:p>
            <a:pPr marL="342900" lvl="0" indent="-342900" eaLnBrk="0" hangingPunct="0">
              <a:spcBef>
                <a:spcPct val="20000"/>
              </a:spcBef>
              <a:buClr>
                <a:srgbClr val="00007D"/>
              </a:buClr>
              <a:buSzPct val="75000"/>
              <a:buFont typeface="Wingdings" pitchFamily="2" charset="2"/>
              <a:buChar char="n"/>
            </a:pPr>
            <a:r>
              <a:rPr lang="en-US" altLang="en-US" sz="2800" kern="0" dirty="0">
                <a:solidFill>
                  <a:srgbClr val="000000"/>
                </a:solidFill>
                <a:latin typeface="Arial"/>
                <a:ea typeface="+mn-ea"/>
              </a:rPr>
              <a:t>Evaluations</a:t>
            </a:r>
          </a:p>
          <a:p>
            <a:pPr marL="742950" lvl="1" indent="-285750" eaLnBrk="0" hangingPunct="0">
              <a:spcBef>
                <a:spcPct val="20000"/>
              </a:spcBef>
              <a:buClr>
                <a:srgbClr val="9999CC"/>
              </a:buClr>
              <a:buSzPct val="80000"/>
              <a:buFont typeface="Wingdings" pitchFamily="2" charset="2"/>
              <a:buChar char="¨"/>
            </a:pPr>
            <a:r>
              <a:rPr lang="en-US" altLang="en-US" sz="2400" kern="0" dirty="0">
                <a:solidFill>
                  <a:srgbClr val="000000"/>
                </a:solidFill>
                <a:latin typeface="Arial"/>
              </a:rPr>
              <a:t>Born Jan – Jun 2013: September 2015</a:t>
            </a:r>
          </a:p>
          <a:p>
            <a:pPr marL="742950" lvl="1" indent="-285750" eaLnBrk="0" hangingPunct="0">
              <a:spcBef>
                <a:spcPct val="20000"/>
              </a:spcBef>
              <a:buClr>
                <a:srgbClr val="9999CC"/>
              </a:buClr>
              <a:buSzPct val="80000"/>
              <a:buFont typeface="Wingdings" pitchFamily="2" charset="2"/>
              <a:buChar char="¨"/>
            </a:pPr>
            <a:r>
              <a:rPr lang="en-US" altLang="en-US" sz="2400" kern="0" dirty="0">
                <a:solidFill>
                  <a:srgbClr val="000000"/>
                </a:solidFill>
                <a:latin typeface="Arial"/>
              </a:rPr>
              <a:t>Born Jul – Dec 2013: March 2016</a:t>
            </a:r>
          </a:p>
          <a:p>
            <a:pPr marL="742950" lvl="1" indent="-285750" eaLnBrk="0" hangingPunct="0">
              <a:spcBef>
                <a:spcPct val="20000"/>
              </a:spcBef>
              <a:buClr>
                <a:srgbClr val="9999CC"/>
              </a:buClr>
              <a:buSzPct val="80000"/>
              <a:buFont typeface="Wingdings" pitchFamily="2" charset="2"/>
              <a:buChar char="¨"/>
            </a:pPr>
            <a:r>
              <a:rPr lang="en-US" altLang="en-US" sz="2400" kern="0" dirty="0">
                <a:solidFill>
                  <a:srgbClr val="000000"/>
                </a:solidFill>
                <a:latin typeface="Arial"/>
              </a:rPr>
              <a:t>August evaluation not reimbursable when eligible for school age services in September </a:t>
            </a:r>
          </a:p>
          <a:p>
            <a:pPr marL="742950" lvl="1" indent="-285750" eaLnBrk="0" hangingPunct="0">
              <a:spcBef>
                <a:spcPct val="20000"/>
              </a:spcBef>
              <a:buClr>
                <a:srgbClr val="9999CC"/>
              </a:buClr>
              <a:buSzPct val="80000"/>
              <a:buFont typeface="Wingdings" pitchFamily="2" charset="2"/>
              <a:buChar char="¨"/>
            </a:pPr>
            <a:endParaRPr lang="en-US" altLang="en-US" sz="800" kern="0" dirty="0">
              <a:solidFill>
                <a:srgbClr val="000000"/>
              </a:solidFill>
              <a:latin typeface="Arial"/>
            </a:endParaRPr>
          </a:p>
          <a:p>
            <a:pPr marL="342900" lvl="0" indent="-342900" eaLnBrk="0" hangingPunct="0">
              <a:spcBef>
                <a:spcPct val="20000"/>
              </a:spcBef>
              <a:buClr>
                <a:srgbClr val="00007D"/>
              </a:buClr>
              <a:buSzPct val="75000"/>
              <a:buFont typeface="Wingdings" pitchFamily="2" charset="2"/>
              <a:buChar char="n"/>
            </a:pPr>
            <a:r>
              <a:rPr lang="en-US" altLang="en-US" sz="2800" kern="0" dirty="0">
                <a:solidFill>
                  <a:srgbClr val="000000"/>
                </a:solidFill>
                <a:latin typeface="Arial"/>
                <a:ea typeface="+mn-ea"/>
              </a:rPr>
              <a:t>Services</a:t>
            </a:r>
          </a:p>
          <a:p>
            <a:pPr marL="742950" lvl="1" indent="-285750" eaLnBrk="0" hangingPunct="0">
              <a:spcBef>
                <a:spcPct val="20000"/>
              </a:spcBef>
              <a:buClr>
                <a:srgbClr val="9999CC"/>
              </a:buClr>
              <a:buSzPct val="80000"/>
              <a:buFont typeface="Wingdings" pitchFamily="2" charset="2"/>
              <a:buChar char="¨"/>
            </a:pPr>
            <a:r>
              <a:rPr lang="en-US" altLang="en-US" sz="2400" kern="0" dirty="0">
                <a:solidFill>
                  <a:srgbClr val="000000"/>
                </a:solidFill>
                <a:latin typeface="Arial"/>
              </a:rPr>
              <a:t>Born Jan – Jun 2012:  January 2015 - August 2017 </a:t>
            </a:r>
          </a:p>
          <a:p>
            <a:pPr marL="742950" lvl="1" indent="-285750" eaLnBrk="0" hangingPunct="0">
              <a:spcBef>
                <a:spcPct val="20000"/>
              </a:spcBef>
              <a:buClr>
                <a:srgbClr val="9999CC"/>
              </a:buClr>
              <a:buSzPct val="80000"/>
              <a:buFont typeface="Wingdings" pitchFamily="2" charset="2"/>
              <a:buChar char="¨"/>
            </a:pPr>
            <a:r>
              <a:rPr lang="en-US" altLang="en-US" sz="2400" kern="0" dirty="0">
                <a:solidFill>
                  <a:srgbClr val="000000"/>
                </a:solidFill>
                <a:latin typeface="Arial"/>
              </a:rPr>
              <a:t>Born Jul – Dec 1, 2012:  July 2015 – August 2017</a:t>
            </a:r>
          </a:p>
          <a:p>
            <a:pPr marL="1143000" lvl="2" indent="-228600" eaLnBrk="0" hangingPunct="0">
              <a:spcBef>
                <a:spcPct val="20000"/>
              </a:spcBef>
              <a:buClr>
                <a:srgbClr val="00007D"/>
              </a:buClr>
              <a:buSzPct val="65000"/>
              <a:buFont typeface="Wingdings" pitchFamily="2" charset="2"/>
              <a:buChar char="n"/>
            </a:pPr>
            <a:r>
              <a:rPr lang="en-US" altLang="en-US" sz="2000" kern="0" dirty="0">
                <a:solidFill>
                  <a:srgbClr val="000000"/>
                </a:solidFill>
                <a:latin typeface="Arial"/>
              </a:rPr>
              <a:t>Born Dec 2011 may be eligible until August 2017</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361950"/>
            <a:ext cx="8686800" cy="762000"/>
          </a:xfrm>
        </p:spPr>
        <p:txBody>
          <a:bodyPr>
            <a:noAutofit/>
          </a:bodyPr>
          <a:lstStyle/>
          <a:p>
            <a:r>
              <a:rPr lang="en-US" altLang="en-US" sz="3200" dirty="0"/>
              <a:t>STAC</a:t>
            </a:r>
            <a:r>
              <a:rPr lang="en-US" altLang="en-US" sz="3200" dirty="0">
                <a:solidFill>
                  <a:srgbClr val="FFFF99"/>
                </a:solidFill>
              </a:rPr>
              <a:t> </a:t>
            </a:r>
            <a:r>
              <a:rPr lang="en-US" altLang="en-US" sz="3200" dirty="0"/>
              <a:t>ACRONYMS AND COMMON TERMS</a:t>
            </a:r>
            <a:endParaRPr lang="en-US" sz="3200" dirty="0"/>
          </a:p>
        </p:txBody>
      </p:sp>
      <p:sp>
        <p:nvSpPr>
          <p:cNvPr id="6176" name="Text Box 31"/>
          <p:cNvSpPr txBox="1">
            <a:spLocks noChangeArrowheads="1"/>
          </p:cNvSpPr>
          <p:nvPr/>
        </p:nvSpPr>
        <p:spPr bwMode="auto">
          <a:xfrm>
            <a:off x="8746835" y="5030391"/>
            <a:ext cx="18473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tIns="0" b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0" hangingPunct="0">
              <a:defRPr/>
            </a:pPr>
            <a:endParaRPr lang="en-US" sz="1200" dirty="0" smtClean="0">
              <a:latin typeface="Verdana" charset="0"/>
              <a:cs typeface="Arial" charset="0"/>
            </a:endParaRPr>
          </a:p>
        </p:txBody>
      </p:sp>
      <p:sp>
        <p:nvSpPr>
          <p:cNvPr id="4" name="Rectangle 3"/>
          <p:cNvSpPr/>
          <p:nvPr/>
        </p:nvSpPr>
        <p:spPr>
          <a:xfrm>
            <a:off x="257175" y="1276350"/>
            <a:ext cx="8610600" cy="3354765"/>
          </a:xfrm>
          <a:prstGeom prst="rect">
            <a:avLst/>
          </a:prstGeom>
        </p:spPr>
        <p:txBody>
          <a:bodyPr wrap="square">
            <a:spAutoFit/>
          </a:bodyPr>
          <a:lstStyle/>
          <a:p>
            <a:pPr marL="342900" lvl="0" indent="-342900">
              <a:spcBef>
                <a:spcPct val="20000"/>
              </a:spcBef>
              <a:buClr>
                <a:srgbClr val="00007D"/>
              </a:buClr>
              <a:buSzPct val="75000"/>
              <a:buFont typeface="Wingdings" pitchFamily="2" charset="2"/>
              <a:buChar char="n"/>
              <a:tabLst>
                <a:tab pos="1485900" algn="l"/>
              </a:tabLst>
            </a:pPr>
            <a:r>
              <a:rPr lang="en-US" altLang="en-US" sz="2000" kern="0" dirty="0">
                <a:solidFill>
                  <a:srgbClr val="000000"/>
                </a:solidFill>
                <a:latin typeface="Arial"/>
                <a:ea typeface="+mn-ea"/>
              </a:rPr>
              <a:t>APR   	Approved Payment Report</a:t>
            </a:r>
          </a:p>
          <a:p>
            <a:pPr marL="342900" lvl="0" indent="-342900">
              <a:spcBef>
                <a:spcPct val="20000"/>
              </a:spcBef>
              <a:buClr>
                <a:srgbClr val="00007D"/>
              </a:buClr>
              <a:buSzPct val="75000"/>
              <a:buFont typeface="Wingdings" pitchFamily="2" charset="2"/>
              <a:buChar char="n"/>
              <a:tabLst>
                <a:tab pos="1485900" algn="l"/>
              </a:tabLst>
            </a:pPr>
            <a:r>
              <a:rPr lang="en-US" altLang="en-US" sz="2000" kern="0" dirty="0" smtClean="0">
                <a:solidFill>
                  <a:srgbClr val="000000"/>
                </a:solidFill>
                <a:latin typeface="Arial"/>
                <a:ea typeface="+mn-ea"/>
              </a:rPr>
              <a:t>AVL   </a:t>
            </a:r>
            <a:r>
              <a:rPr lang="en-US" altLang="en-US" sz="2000" kern="0" dirty="0">
                <a:solidFill>
                  <a:srgbClr val="000000"/>
                </a:solidFill>
                <a:latin typeface="Arial"/>
                <a:ea typeface="+mn-ea"/>
              </a:rPr>
              <a:t>	Automated </a:t>
            </a:r>
            <a:r>
              <a:rPr lang="en-US" altLang="en-US" sz="2000" kern="0" dirty="0" smtClean="0">
                <a:solidFill>
                  <a:srgbClr val="000000"/>
                </a:solidFill>
                <a:latin typeface="Arial"/>
                <a:ea typeface="+mn-ea"/>
              </a:rPr>
              <a:t>Voucher </a:t>
            </a:r>
            <a:r>
              <a:rPr lang="en-US" altLang="en-US" sz="2000" kern="0" dirty="0">
                <a:solidFill>
                  <a:srgbClr val="000000"/>
                </a:solidFill>
                <a:latin typeface="Arial"/>
                <a:ea typeface="+mn-ea"/>
              </a:rPr>
              <a:t>Listing</a:t>
            </a:r>
          </a:p>
          <a:p>
            <a:pPr marL="342900" lvl="0" indent="-342900">
              <a:spcBef>
                <a:spcPct val="20000"/>
              </a:spcBef>
              <a:buClr>
                <a:srgbClr val="00007D"/>
              </a:buClr>
              <a:buSzPct val="75000"/>
              <a:buFont typeface="Wingdings" pitchFamily="2" charset="2"/>
              <a:buChar char="n"/>
              <a:tabLst>
                <a:tab pos="1485900" algn="l"/>
              </a:tabLst>
            </a:pPr>
            <a:r>
              <a:rPr lang="en-US" altLang="en-US" sz="2000" kern="0" dirty="0" smtClean="0">
                <a:solidFill>
                  <a:srgbClr val="000000"/>
                </a:solidFill>
                <a:latin typeface="Arial"/>
                <a:ea typeface="+mn-ea"/>
              </a:rPr>
              <a:t>CPSE   </a:t>
            </a:r>
            <a:r>
              <a:rPr lang="en-US" altLang="en-US" sz="2000" kern="0" dirty="0">
                <a:solidFill>
                  <a:srgbClr val="000000"/>
                </a:solidFill>
                <a:latin typeface="Arial"/>
                <a:ea typeface="+mn-ea"/>
              </a:rPr>
              <a:t>	Committee on Preschool Special Education</a:t>
            </a:r>
          </a:p>
          <a:p>
            <a:pPr marL="342900" lvl="0" indent="-342900">
              <a:spcBef>
                <a:spcPct val="20000"/>
              </a:spcBef>
              <a:buClr>
                <a:srgbClr val="00007D"/>
              </a:buClr>
              <a:buSzPct val="75000"/>
              <a:buFont typeface="Wingdings" pitchFamily="2" charset="2"/>
              <a:buChar char="n"/>
              <a:tabLst>
                <a:tab pos="1485900" algn="l"/>
              </a:tabLst>
            </a:pPr>
            <a:r>
              <a:rPr lang="en-US" altLang="en-US" sz="2000" kern="0" dirty="0" smtClean="0">
                <a:solidFill>
                  <a:srgbClr val="000000"/>
                </a:solidFill>
                <a:latin typeface="Arial"/>
                <a:ea typeface="+mn-ea"/>
              </a:rPr>
              <a:t>FTE   </a:t>
            </a:r>
            <a:r>
              <a:rPr lang="en-US" altLang="en-US" sz="2000" kern="0" dirty="0">
                <a:solidFill>
                  <a:srgbClr val="000000"/>
                </a:solidFill>
                <a:latin typeface="Arial"/>
                <a:ea typeface="+mn-ea"/>
              </a:rPr>
              <a:t>	Full Time Equivalent</a:t>
            </a:r>
          </a:p>
          <a:p>
            <a:pPr marL="342900" lvl="0" indent="-342900">
              <a:spcBef>
                <a:spcPct val="20000"/>
              </a:spcBef>
              <a:buClr>
                <a:srgbClr val="00007D"/>
              </a:buClr>
              <a:buSzPct val="75000"/>
              <a:buFont typeface="Wingdings" pitchFamily="2" charset="2"/>
              <a:buChar char="n"/>
              <a:tabLst>
                <a:tab pos="1485900" algn="l"/>
              </a:tabLst>
            </a:pPr>
            <a:r>
              <a:rPr lang="en-US" altLang="en-US" sz="2000" kern="0" dirty="0" smtClean="0">
                <a:solidFill>
                  <a:srgbClr val="000000"/>
                </a:solidFill>
                <a:latin typeface="Arial"/>
                <a:ea typeface="+mn-ea"/>
              </a:rPr>
              <a:t>IEP</a:t>
            </a:r>
            <a:r>
              <a:rPr lang="en-US" altLang="en-US" sz="2000" kern="0" dirty="0">
                <a:solidFill>
                  <a:srgbClr val="000000"/>
                </a:solidFill>
                <a:latin typeface="Arial"/>
                <a:ea typeface="+mn-ea"/>
              </a:rPr>
              <a:t>	Individualized Education Program</a:t>
            </a:r>
          </a:p>
          <a:p>
            <a:pPr marL="342900" lvl="0" indent="-342900">
              <a:spcBef>
                <a:spcPct val="20000"/>
              </a:spcBef>
              <a:buClr>
                <a:srgbClr val="00007D"/>
              </a:buClr>
              <a:buSzPct val="75000"/>
              <a:buFont typeface="Wingdings" pitchFamily="2" charset="2"/>
              <a:buChar char="n"/>
              <a:tabLst>
                <a:tab pos="1485900" algn="l"/>
              </a:tabLst>
            </a:pPr>
            <a:r>
              <a:rPr lang="en-US" altLang="en-US" sz="2000" kern="0" dirty="0" smtClean="0">
                <a:solidFill>
                  <a:srgbClr val="000000"/>
                </a:solidFill>
                <a:latin typeface="Arial"/>
                <a:ea typeface="+mn-ea"/>
              </a:rPr>
              <a:t>LEA  </a:t>
            </a:r>
            <a:r>
              <a:rPr lang="en-US" altLang="en-US" sz="2000" kern="0" dirty="0">
                <a:solidFill>
                  <a:srgbClr val="000000"/>
                </a:solidFill>
                <a:latin typeface="Arial"/>
                <a:ea typeface="+mn-ea"/>
              </a:rPr>
              <a:t>	Local Educational Agency</a:t>
            </a:r>
          </a:p>
          <a:p>
            <a:pPr marL="342900" lvl="0" indent="-342900">
              <a:spcBef>
                <a:spcPct val="20000"/>
              </a:spcBef>
              <a:buClr>
                <a:srgbClr val="00007D"/>
              </a:buClr>
              <a:buSzPct val="75000"/>
              <a:buFont typeface="Wingdings" pitchFamily="2" charset="2"/>
              <a:buChar char="n"/>
              <a:tabLst>
                <a:tab pos="1485900" algn="l"/>
              </a:tabLst>
            </a:pPr>
            <a:r>
              <a:rPr lang="en-US" altLang="en-US" sz="2000" kern="0" dirty="0" smtClean="0">
                <a:solidFill>
                  <a:srgbClr val="000000"/>
                </a:solidFill>
                <a:latin typeface="Arial"/>
                <a:ea typeface="+mn-ea"/>
              </a:rPr>
              <a:t>P-12   </a:t>
            </a:r>
            <a:r>
              <a:rPr lang="en-US" altLang="en-US" sz="2000" kern="0" dirty="0">
                <a:solidFill>
                  <a:srgbClr val="000000"/>
                </a:solidFill>
                <a:latin typeface="Arial"/>
                <a:ea typeface="+mn-ea"/>
              </a:rPr>
              <a:t>	NYSED Special Education Office </a:t>
            </a:r>
          </a:p>
          <a:p>
            <a:pPr marL="342900" lvl="0" indent="-342900">
              <a:spcBef>
                <a:spcPct val="20000"/>
              </a:spcBef>
              <a:buClr>
                <a:srgbClr val="00007D"/>
              </a:buClr>
              <a:buSzPct val="75000"/>
              <a:buFont typeface="Wingdings" pitchFamily="2" charset="2"/>
              <a:buChar char="n"/>
              <a:tabLst>
                <a:tab pos="1485900" algn="l"/>
              </a:tabLst>
            </a:pPr>
            <a:r>
              <a:rPr lang="en-US" altLang="en-US" sz="2000" kern="0" dirty="0" smtClean="0">
                <a:solidFill>
                  <a:srgbClr val="000000"/>
                </a:solidFill>
                <a:latin typeface="Arial"/>
                <a:ea typeface="+mn-ea"/>
              </a:rPr>
              <a:t>SEIS  </a:t>
            </a:r>
            <a:r>
              <a:rPr lang="en-US" altLang="en-US" sz="2000" kern="0" dirty="0">
                <a:solidFill>
                  <a:srgbClr val="000000"/>
                </a:solidFill>
                <a:latin typeface="Arial"/>
                <a:ea typeface="+mn-ea"/>
              </a:rPr>
              <a:t>	Special Education Itinerant Teacher </a:t>
            </a:r>
            <a:r>
              <a:rPr lang="en-US" altLang="en-US" sz="2000" kern="0" dirty="0" smtClean="0">
                <a:solidFill>
                  <a:srgbClr val="000000"/>
                </a:solidFill>
                <a:latin typeface="Arial"/>
                <a:ea typeface="+mn-ea"/>
              </a:rPr>
              <a:t>Services</a:t>
            </a:r>
            <a:endParaRPr lang="en-US" altLang="en-US" sz="2000" kern="0" dirty="0">
              <a:solidFill>
                <a:srgbClr val="000000"/>
              </a:solidFill>
              <a:latin typeface="Arial"/>
              <a:ea typeface="+mn-ea"/>
            </a:endParaRPr>
          </a:p>
          <a:p>
            <a:pPr marL="342900" lvl="0" indent="-342900">
              <a:spcBef>
                <a:spcPct val="20000"/>
              </a:spcBef>
              <a:buClr>
                <a:srgbClr val="00007D"/>
              </a:buClr>
              <a:buSzPct val="75000"/>
              <a:buFont typeface="Wingdings" pitchFamily="2" charset="2"/>
              <a:buChar char="n"/>
              <a:tabLst>
                <a:tab pos="1485900" algn="l"/>
              </a:tabLst>
            </a:pPr>
            <a:r>
              <a:rPr lang="en-US" altLang="en-US" sz="2000" kern="0" dirty="0" smtClean="0">
                <a:solidFill>
                  <a:srgbClr val="000000"/>
                </a:solidFill>
                <a:latin typeface="Arial"/>
                <a:ea typeface="+mn-ea"/>
              </a:rPr>
              <a:t>STAC   </a:t>
            </a:r>
            <a:r>
              <a:rPr lang="en-US" altLang="en-US" sz="2000" kern="0" dirty="0">
                <a:solidFill>
                  <a:srgbClr val="000000"/>
                </a:solidFill>
                <a:latin typeface="Arial"/>
                <a:ea typeface="+mn-ea"/>
              </a:rPr>
              <a:t>	System to Track and Account for </a:t>
            </a:r>
            <a:r>
              <a:rPr lang="en-US" altLang="en-US" sz="2000" kern="0" dirty="0" smtClean="0">
                <a:solidFill>
                  <a:srgbClr val="000000"/>
                </a:solidFill>
                <a:latin typeface="Arial"/>
                <a:ea typeface="+mn-ea"/>
              </a:rPr>
              <a:t>Children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228600" y="209550"/>
            <a:ext cx="8686800" cy="1219200"/>
          </a:xfrm>
        </p:spPr>
        <p:txBody>
          <a:bodyPr>
            <a:normAutofit/>
          </a:bodyPr>
          <a:lstStyle/>
          <a:p>
            <a:pPr algn="ctr">
              <a:defRPr/>
            </a:pPr>
            <a:r>
              <a:rPr lang="en-US" altLang="en-US" sz="3200" dirty="0"/>
              <a:t>PRESCHOOL PROCESSING</a:t>
            </a:r>
            <a:r>
              <a:rPr lang="en-US" altLang="en-US" sz="2800" dirty="0"/>
              <a:t/>
            </a:r>
            <a:br>
              <a:rPr lang="en-US" altLang="en-US" sz="2800" dirty="0"/>
            </a:br>
            <a:r>
              <a:rPr lang="en-US" altLang="en-US" sz="2800" dirty="0"/>
              <a:t>Rate Sources</a:t>
            </a:r>
            <a:endParaRPr lang="en-US" altLang="en-US" sz="2800" dirty="0" smtClean="0">
              <a:ea typeface="ＭＳ Ｐゴシック" pitchFamily="34" charset="-128"/>
            </a:endParaRPr>
          </a:p>
        </p:txBody>
      </p:sp>
      <p:sp>
        <p:nvSpPr>
          <p:cNvPr id="4" name="Rectangle 3"/>
          <p:cNvSpPr/>
          <p:nvPr/>
        </p:nvSpPr>
        <p:spPr>
          <a:xfrm>
            <a:off x="304800" y="1352550"/>
            <a:ext cx="8534400" cy="3354765"/>
          </a:xfrm>
          <a:prstGeom prst="rect">
            <a:avLst/>
          </a:prstGeom>
        </p:spPr>
        <p:txBody>
          <a:bodyPr wrap="square">
            <a:spAutoFit/>
          </a:bodyPr>
          <a:lstStyle/>
          <a:p>
            <a:pPr marL="342900" lvl="0" indent="-342900">
              <a:spcBef>
                <a:spcPct val="20000"/>
              </a:spcBef>
              <a:buClr>
                <a:srgbClr val="00007D"/>
              </a:buClr>
              <a:buSzPct val="75000"/>
              <a:buFont typeface="Wingdings" pitchFamily="2" charset="2"/>
              <a:buChar char="n"/>
            </a:pPr>
            <a:r>
              <a:rPr lang="en-US" altLang="en-US" sz="2000" kern="0" dirty="0">
                <a:solidFill>
                  <a:srgbClr val="000000"/>
                </a:solidFill>
                <a:latin typeface="Arial"/>
                <a:ea typeface="+mn-ea"/>
              </a:rPr>
              <a:t>Evaluation (DOH)</a:t>
            </a:r>
          </a:p>
          <a:p>
            <a:pPr marL="342900" lvl="0" indent="-342900">
              <a:spcBef>
                <a:spcPct val="20000"/>
              </a:spcBef>
              <a:buClr>
                <a:srgbClr val="00007D"/>
              </a:buClr>
              <a:buSzPct val="75000"/>
              <a:buFont typeface="Wingdings" pitchFamily="2" charset="2"/>
              <a:buChar char="n"/>
            </a:pPr>
            <a:r>
              <a:rPr lang="en-US" altLang="en-US" sz="2000" kern="0" dirty="0">
                <a:solidFill>
                  <a:srgbClr val="000000"/>
                </a:solidFill>
                <a:latin typeface="Arial"/>
                <a:ea typeface="+mn-ea"/>
              </a:rPr>
              <a:t>Related Service (County)</a:t>
            </a:r>
          </a:p>
          <a:p>
            <a:pPr marL="342900" lvl="0" indent="-342900">
              <a:spcBef>
                <a:spcPct val="20000"/>
              </a:spcBef>
              <a:buClr>
                <a:srgbClr val="00007D"/>
              </a:buClr>
              <a:buSzPct val="75000"/>
              <a:buFont typeface="Wingdings" pitchFamily="2" charset="2"/>
              <a:buChar char="n"/>
            </a:pPr>
            <a:r>
              <a:rPr lang="en-US" altLang="en-US" sz="2000" kern="0" dirty="0">
                <a:solidFill>
                  <a:srgbClr val="000000"/>
                </a:solidFill>
                <a:latin typeface="Arial"/>
                <a:ea typeface="+mn-ea"/>
              </a:rPr>
              <a:t>Special Education Itinerant Teacher (RSU)</a:t>
            </a:r>
          </a:p>
          <a:p>
            <a:pPr marL="342900" lvl="0" indent="-342900">
              <a:spcBef>
                <a:spcPct val="20000"/>
              </a:spcBef>
              <a:buClr>
                <a:srgbClr val="00007D"/>
              </a:buClr>
              <a:buSzPct val="75000"/>
              <a:buFont typeface="Wingdings" pitchFamily="2" charset="2"/>
              <a:buChar char="n"/>
            </a:pPr>
            <a:r>
              <a:rPr lang="en-US" altLang="en-US" sz="2000" kern="0" dirty="0">
                <a:solidFill>
                  <a:srgbClr val="000000"/>
                </a:solidFill>
                <a:latin typeface="Arial"/>
                <a:ea typeface="+mn-ea"/>
              </a:rPr>
              <a:t>Center Based Program (RSU)</a:t>
            </a:r>
          </a:p>
          <a:p>
            <a:pPr marL="342900" lvl="0" indent="-342900">
              <a:spcBef>
                <a:spcPct val="20000"/>
              </a:spcBef>
              <a:buClr>
                <a:srgbClr val="00007D"/>
              </a:buClr>
              <a:buSzPct val="75000"/>
              <a:buFont typeface="Wingdings" pitchFamily="2" charset="2"/>
              <a:buChar char="n"/>
            </a:pPr>
            <a:r>
              <a:rPr lang="en-US" altLang="en-US" sz="2000" kern="0" dirty="0">
                <a:solidFill>
                  <a:srgbClr val="000000"/>
                </a:solidFill>
                <a:latin typeface="Arial"/>
                <a:ea typeface="+mn-ea"/>
              </a:rPr>
              <a:t>Aide (DOB)</a:t>
            </a:r>
          </a:p>
          <a:p>
            <a:pPr marL="742950" lvl="1" indent="-285750">
              <a:spcBef>
                <a:spcPct val="20000"/>
              </a:spcBef>
              <a:buClr>
                <a:srgbClr val="9999CC"/>
              </a:buClr>
              <a:buSzPct val="80000"/>
              <a:buFont typeface="Wingdings" pitchFamily="2" charset="2"/>
              <a:buChar char="¨"/>
            </a:pPr>
            <a:r>
              <a:rPr lang="en-US" altLang="en-US" sz="2000" kern="0" dirty="0">
                <a:solidFill>
                  <a:srgbClr val="000000"/>
                </a:solidFill>
                <a:latin typeface="Arial"/>
              </a:rPr>
              <a:t>Nurse</a:t>
            </a:r>
          </a:p>
          <a:p>
            <a:pPr marL="742950" lvl="1" indent="-285750">
              <a:spcBef>
                <a:spcPct val="20000"/>
              </a:spcBef>
              <a:buClr>
                <a:srgbClr val="9999CC"/>
              </a:buClr>
              <a:buSzPct val="80000"/>
              <a:buFont typeface="Wingdings" pitchFamily="2" charset="2"/>
              <a:buChar char="¨"/>
            </a:pPr>
            <a:r>
              <a:rPr lang="en-US" altLang="en-US" sz="2000" kern="0" dirty="0">
                <a:solidFill>
                  <a:srgbClr val="000000"/>
                </a:solidFill>
                <a:latin typeface="Arial"/>
              </a:rPr>
              <a:t>1:1 Aide</a:t>
            </a:r>
          </a:p>
          <a:p>
            <a:pPr marL="742950" lvl="1" indent="-285750">
              <a:spcBef>
                <a:spcPct val="20000"/>
              </a:spcBef>
              <a:buClr>
                <a:srgbClr val="9999CC"/>
              </a:buClr>
              <a:buSzPct val="80000"/>
              <a:buFont typeface="Wingdings" pitchFamily="2" charset="2"/>
              <a:buChar char="¨"/>
            </a:pPr>
            <a:r>
              <a:rPr lang="en-US" altLang="en-US" sz="2000" kern="0" dirty="0">
                <a:solidFill>
                  <a:srgbClr val="000000"/>
                </a:solidFill>
                <a:latin typeface="Arial"/>
              </a:rPr>
              <a:t>Interpreter</a:t>
            </a:r>
          </a:p>
          <a:p>
            <a:pPr marL="342900" lvl="0" indent="-342900">
              <a:spcBef>
                <a:spcPct val="20000"/>
              </a:spcBef>
              <a:buClr>
                <a:srgbClr val="00007D"/>
              </a:buClr>
              <a:buSzPct val="75000"/>
              <a:buFont typeface="Wingdings" pitchFamily="2" charset="2"/>
              <a:buChar char="n"/>
            </a:pPr>
            <a:r>
              <a:rPr lang="en-US" altLang="en-US" sz="2000" kern="0" dirty="0">
                <a:solidFill>
                  <a:srgbClr val="000000"/>
                </a:solidFill>
                <a:latin typeface="Arial"/>
                <a:ea typeface="+mn-ea"/>
              </a:rPr>
              <a:t>Transportation (DOB)</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9550"/>
            <a:ext cx="8686800" cy="762000"/>
          </a:xfrm>
        </p:spPr>
        <p:txBody>
          <a:bodyPr>
            <a:normAutofit/>
          </a:bodyPr>
          <a:lstStyle/>
          <a:p>
            <a:pPr algn="ctr"/>
            <a:r>
              <a:rPr lang="en-US" sz="3200" dirty="0" smtClean="0"/>
              <a:t>Related Service Rates Form</a:t>
            </a:r>
            <a:endParaRPr lang="en-US" sz="3200" dirty="0"/>
          </a:p>
        </p:txBody>
      </p:sp>
      <p:pic>
        <p:nvPicPr>
          <p:cNvPr id="8193"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895350"/>
            <a:ext cx="7391399"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1375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228600" y="209550"/>
            <a:ext cx="8686800" cy="1219200"/>
          </a:xfrm>
        </p:spPr>
        <p:txBody>
          <a:bodyPr>
            <a:noAutofit/>
          </a:bodyPr>
          <a:lstStyle/>
          <a:p>
            <a:pPr algn="ctr">
              <a:defRPr/>
            </a:pPr>
            <a:r>
              <a:rPr lang="en-US" altLang="en-US" sz="3200" dirty="0"/>
              <a:t>PRESCHOOL </a:t>
            </a:r>
            <a:r>
              <a:rPr lang="en-US" altLang="en-US" sz="3200" dirty="0" smtClean="0"/>
              <a:t>PROCESSING</a:t>
            </a:r>
            <a:br>
              <a:rPr lang="en-US" altLang="en-US" sz="3200" dirty="0" smtClean="0"/>
            </a:br>
            <a:r>
              <a:rPr lang="en-US" altLang="en-US" sz="2800" dirty="0" smtClean="0"/>
              <a:t>Claiming</a:t>
            </a:r>
            <a:endParaRPr lang="en-US" sz="2800" dirty="0">
              <a:cs typeface="+mj-cs"/>
            </a:endParaRPr>
          </a:p>
        </p:txBody>
      </p:sp>
      <p:sp>
        <p:nvSpPr>
          <p:cNvPr id="4" name="Rectangle 3"/>
          <p:cNvSpPr/>
          <p:nvPr/>
        </p:nvSpPr>
        <p:spPr>
          <a:xfrm>
            <a:off x="304800" y="1352550"/>
            <a:ext cx="8534400" cy="3705630"/>
          </a:xfrm>
          <a:prstGeom prst="rect">
            <a:avLst/>
          </a:prstGeom>
        </p:spPr>
        <p:txBody>
          <a:bodyPr wrap="square">
            <a:spAutoFit/>
          </a:bodyPr>
          <a:lstStyle/>
          <a:p>
            <a:pPr marL="342900" lvl="0" indent="-342900">
              <a:lnSpc>
                <a:spcPct val="80000"/>
              </a:lnSpc>
              <a:spcBef>
                <a:spcPct val="20000"/>
              </a:spcBef>
              <a:buClr>
                <a:srgbClr val="00007D"/>
              </a:buClr>
              <a:buSzPct val="75000"/>
              <a:buFont typeface="Wingdings" pitchFamily="2" charset="2"/>
              <a:buChar char="n"/>
            </a:pPr>
            <a:r>
              <a:rPr lang="en-US" altLang="en-US" sz="2400" kern="0" dirty="0">
                <a:solidFill>
                  <a:srgbClr val="000000"/>
                </a:solidFill>
                <a:latin typeface="Arial"/>
                <a:ea typeface="+mn-ea"/>
              </a:rPr>
              <a:t>Counties are responsible for claiming preschool services costs</a:t>
            </a:r>
          </a:p>
          <a:p>
            <a:pPr marL="342900" lvl="0" indent="-342900">
              <a:lnSpc>
                <a:spcPct val="80000"/>
              </a:lnSpc>
              <a:spcBef>
                <a:spcPct val="20000"/>
              </a:spcBef>
              <a:buClr>
                <a:srgbClr val="00007D"/>
              </a:buClr>
              <a:buSzPct val="75000"/>
            </a:pPr>
            <a:endParaRPr lang="en-US" altLang="en-US" sz="700" kern="0" dirty="0">
              <a:solidFill>
                <a:srgbClr val="000000"/>
              </a:solidFill>
              <a:latin typeface="Arial"/>
              <a:ea typeface="+mn-ea"/>
            </a:endParaRPr>
          </a:p>
          <a:p>
            <a:pPr marL="342900" lvl="0" indent="-342900">
              <a:lnSpc>
                <a:spcPct val="80000"/>
              </a:lnSpc>
              <a:spcBef>
                <a:spcPct val="20000"/>
              </a:spcBef>
              <a:buClr>
                <a:srgbClr val="00007D"/>
              </a:buClr>
              <a:buSzPct val="75000"/>
              <a:buFont typeface="Wingdings" pitchFamily="2" charset="2"/>
              <a:buChar char="n"/>
            </a:pPr>
            <a:r>
              <a:rPr lang="en-US" altLang="en-US" sz="2400" kern="0" dirty="0" smtClean="0">
                <a:solidFill>
                  <a:srgbClr val="000000"/>
                </a:solidFill>
                <a:latin typeface="Arial"/>
                <a:ea typeface="+mn-ea"/>
              </a:rPr>
              <a:t>Automated Voucher Listings (AVL) </a:t>
            </a:r>
            <a:r>
              <a:rPr lang="en-US" altLang="en-US" sz="2400" kern="0" dirty="0">
                <a:solidFill>
                  <a:srgbClr val="000000"/>
                </a:solidFill>
                <a:latin typeface="Arial"/>
                <a:ea typeface="+mn-ea"/>
              </a:rPr>
              <a:t>are created by the STAC Unit for counties to use for claiming</a:t>
            </a:r>
          </a:p>
          <a:p>
            <a:pPr marL="742950" lvl="1" indent="-285750">
              <a:lnSpc>
                <a:spcPct val="80000"/>
              </a:lnSpc>
              <a:spcBef>
                <a:spcPct val="20000"/>
              </a:spcBef>
              <a:buClr>
                <a:srgbClr val="9999CC"/>
              </a:buClr>
              <a:buSzPct val="80000"/>
              <a:buFont typeface="Wingdings" pitchFamily="2" charset="2"/>
              <a:buChar char="¨"/>
            </a:pPr>
            <a:r>
              <a:rPr lang="en-US" altLang="en-US" sz="2000" kern="0" dirty="0">
                <a:solidFill>
                  <a:srgbClr val="000000"/>
                </a:solidFill>
                <a:latin typeface="Arial"/>
              </a:rPr>
              <a:t>Center based programs verify enrollment (FTE)</a:t>
            </a:r>
          </a:p>
          <a:p>
            <a:pPr marL="742950" lvl="1" indent="-285750">
              <a:lnSpc>
                <a:spcPct val="80000"/>
              </a:lnSpc>
              <a:spcBef>
                <a:spcPct val="20000"/>
              </a:spcBef>
              <a:buClr>
                <a:srgbClr val="9999CC"/>
              </a:buClr>
              <a:buSzPct val="80000"/>
              <a:buFont typeface="Wingdings" pitchFamily="2" charset="2"/>
              <a:buChar char="¨"/>
            </a:pPr>
            <a:r>
              <a:rPr lang="en-US" altLang="en-US" sz="2000" kern="0" dirty="0">
                <a:solidFill>
                  <a:srgbClr val="000000"/>
                </a:solidFill>
                <a:latin typeface="Arial"/>
              </a:rPr>
              <a:t>SEIS and Related Services verify sessions</a:t>
            </a:r>
          </a:p>
          <a:p>
            <a:pPr marL="742950" lvl="1" indent="-285750">
              <a:lnSpc>
                <a:spcPct val="80000"/>
              </a:lnSpc>
              <a:spcBef>
                <a:spcPct val="20000"/>
              </a:spcBef>
              <a:buClr>
                <a:srgbClr val="9999CC"/>
              </a:buClr>
              <a:buSzPct val="80000"/>
              <a:buFont typeface="Wingdings" pitchFamily="2" charset="2"/>
              <a:buChar char="¨"/>
            </a:pPr>
            <a:r>
              <a:rPr lang="en-US" altLang="en-US" sz="2000" kern="0" dirty="0">
                <a:solidFill>
                  <a:srgbClr val="000000"/>
                </a:solidFill>
                <a:latin typeface="Arial"/>
              </a:rPr>
              <a:t>Transportation verify actual cost</a:t>
            </a:r>
          </a:p>
          <a:p>
            <a:pPr marL="742950" lvl="1" indent="-285750">
              <a:lnSpc>
                <a:spcPct val="80000"/>
              </a:lnSpc>
              <a:spcBef>
                <a:spcPct val="20000"/>
              </a:spcBef>
              <a:buClr>
                <a:srgbClr val="9999CC"/>
              </a:buClr>
              <a:buSzPct val="80000"/>
              <a:buFont typeface="Wingdings" pitchFamily="2" charset="2"/>
              <a:buChar char="¨"/>
            </a:pPr>
            <a:r>
              <a:rPr lang="en-US" altLang="en-US" sz="2000" kern="0" dirty="0">
                <a:solidFill>
                  <a:srgbClr val="000000"/>
                </a:solidFill>
                <a:latin typeface="Arial"/>
              </a:rPr>
              <a:t>Claim via FTP file or directly on the STAC Online System, using the DVPRS screen</a:t>
            </a:r>
          </a:p>
          <a:p>
            <a:pPr marL="342900" lvl="0" indent="-342900">
              <a:lnSpc>
                <a:spcPct val="80000"/>
              </a:lnSpc>
              <a:spcBef>
                <a:spcPct val="20000"/>
              </a:spcBef>
              <a:buClr>
                <a:srgbClr val="00007D"/>
              </a:buClr>
              <a:buSzPct val="75000"/>
            </a:pPr>
            <a:endParaRPr lang="en-US" altLang="en-US" sz="700" kern="0" dirty="0">
              <a:solidFill>
                <a:srgbClr val="000000"/>
              </a:solidFill>
              <a:latin typeface="Arial"/>
              <a:ea typeface="+mn-ea"/>
            </a:endParaRPr>
          </a:p>
          <a:p>
            <a:pPr marL="342900" lvl="0" indent="-342900">
              <a:lnSpc>
                <a:spcPct val="80000"/>
              </a:lnSpc>
              <a:spcBef>
                <a:spcPct val="20000"/>
              </a:spcBef>
              <a:buClr>
                <a:srgbClr val="00007D"/>
              </a:buClr>
              <a:buSzPct val="75000"/>
              <a:buFont typeface="Wingdings" pitchFamily="2" charset="2"/>
              <a:buChar char="n"/>
            </a:pPr>
            <a:r>
              <a:rPr lang="en-US" altLang="en-US" sz="2400" kern="0" dirty="0">
                <a:solidFill>
                  <a:srgbClr val="000000"/>
                </a:solidFill>
                <a:latin typeface="Arial"/>
                <a:ea typeface="+mn-ea"/>
              </a:rPr>
              <a:t>Once preschool services have been delivered and </a:t>
            </a:r>
            <a:r>
              <a:rPr lang="en-US" altLang="en-US" sz="2400" kern="0" dirty="0" smtClean="0">
                <a:solidFill>
                  <a:srgbClr val="000000"/>
                </a:solidFill>
                <a:latin typeface="Arial"/>
                <a:ea typeface="+mn-ea"/>
              </a:rPr>
              <a:t>paid   </a:t>
            </a:r>
            <a:r>
              <a:rPr lang="en-US" altLang="en-US" sz="2400" kern="0" dirty="0">
                <a:solidFill>
                  <a:srgbClr val="000000"/>
                </a:solidFill>
                <a:latin typeface="Arial"/>
                <a:ea typeface="+mn-ea"/>
              </a:rPr>
              <a:t>for, a county can claim costs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228600" y="209550"/>
            <a:ext cx="8686800" cy="1219200"/>
          </a:xfrm>
        </p:spPr>
        <p:txBody>
          <a:bodyPr>
            <a:noAutofit/>
          </a:bodyPr>
          <a:lstStyle/>
          <a:p>
            <a:pPr algn="ctr">
              <a:defRPr/>
            </a:pPr>
            <a:r>
              <a:rPr lang="en-US" altLang="en-US" sz="3200" dirty="0"/>
              <a:t>DVPRS – 4410 Preschool </a:t>
            </a:r>
            <a:r>
              <a:rPr lang="en-US" altLang="en-US" sz="3200" dirty="0" smtClean="0"/>
              <a:t>Service Verification</a:t>
            </a:r>
            <a:endParaRPr lang="en-US" altLang="en-US" sz="3200" dirty="0" smtClean="0">
              <a:ea typeface="ＭＳ Ｐゴシック" pitchFamily="34" charset="-12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5124" y="819150"/>
            <a:ext cx="5193752" cy="4224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228600" y="209550"/>
            <a:ext cx="8686800" cy="1066800"/>
          </a:xfrm>
        </p:spPr>
        <p:txBody>
          <a:bodyPr>
            <a:normAutofit/>
          </a:bodyPr>
          <a:lstStyle/>
          <a:p>
            <a:pPr algn="ctr">
              <a:defRPr/>
            </a:pPr>
            <a:r>
              <a:rPr lang="en-US" altLang="en-US" sz="3200" dirty="0"/>
              <a:t>PRESCHOOL PROCESSING </a:t>
            </a:r>
            <a:br>
              <a:rPr lang="en-US" altLang="en-US" sz="3200" dirty="0"/>
            </a:br>
            <a:r>
              <a:rPr lang="en-US" altLang="en-US" sz="2800" dirty="0"/>
              <a:t>Statute of Limitations</a:t>
            </a:r>
            <a:endParaRPr lang="en-US" altLang="en-US" sz="2800" dirty="0" smtClean="0">
              <a:ea typeface="ＭＳ Ｐゴシック" pitchFamily="34" charset="-128"/>
            </a:endParaRPr>
          </a:p>
        </p:txBody>
      </p:sp>
      <p:sp>
        <p:nvSpPr>
          <p:cNvPr id="3" name="Rectangle 2"/>
          <p:cNvSpPr/>
          <p:nvPr/>
        </p:nvSpPr>
        <p:spPr>
          <a:xfrm>
            <a:off x="304800" y="1352550"/>
            <a:ext cx="8382000" cy="3404009"/>
          </a:xfrm>
          <a:prstGeom prst="rect">
            <a:avLst/>
          </a:prstGeom>
        </p:spPr>
        <p:txBody>
          <a:bodyPr wrap="square">
            <a:spAutoFit/>
          </a:bodyPr>
          <a:lstStyle/>
          <a:p>
            <a:pPr marL="342900" lvl="0" indent="-342900" eaLnBrk="0" hangingPunct="0">
              <a:lnSpc>
                <a:spcPct val="90000"/>
              </a:lnSpc>
              <a:spcBef>
                <a:spcPct val="20000"/>
              </a:spcBef>
              <a:buClr>
                <a:srgbClr val="00007D"/>
              </a:buClr>
              <a:buSzPct val="75000"/>
              <a:buFont typeface="Wingdings" pitchFamily="2" charset="2"/>
              <a:buChar char="n"/>
            </a:pPr>
            <a:r>
              <a:rPr lang="en-US" altLang="en-US" sz="2400" kern="0" dirty="0">
                <a:solidFill>
                  <a:srgbClr val="000000"/>
                </a:solidFill>
                <a:latin typeface="Arial"/>
                <a:ea typeface="+mn-ea"/>
              </a:rPr>
              <a:t>All preschool service and evaluation approvals have a three-year statute of limitations for STAC’ing and claiming</a:t>
            </a:r>
          </a:p>
          <a:p>
            <a:pPr marL="342900" lvl="0" indent="-342900" eaLnBrk="0" hangingPunct="0">
              <a:lnSpc>
                <a:spcPct val="90000"/>
              </a:lnSpc>
              <a:spcBef>
                <a:spcPct val="20000"/>
              </a:spcBef>
              <a:buClr>
                <a:srgbClr val="00007D"/>
              </a:buClr>
              <a:buSzPct val="75000"/>
              <a:buFont typeface="Wingdings" pitchFamily="2" charset="2"/>
              <a:buChar char="n"/>
            </a:pPr>
            <a:endParaRPr lang="en-US" altLang="en-US" sz="800" kern="0" dirty="0">
              <a:solidFill>
                <a:srgbClr val="000000"/>
              </a:solidFill>
              <a:latin typeface="Arial"/>
              <a:ea typeface="+mn-ea"/>
            </a:endParaRPr>
          </a:p>
          <a:p>
            <a:pPr marL="342900" lvl="0" indent="-342900" eaLnBrk="0" hangingPunct="0">
              <a:lnSpc>
                <a:spcPct val="90000"/>
              </a:lnSpc>
              <a:spcBef>
                <a:spcPct val="20000"/>
              </a:spcBef>
              <a:buClr>
                <a:srgbClr val="00007D"/>
              </a:buClr>
              <a:buSzPct val="75000"/>
              <a:buFont typeface="Wingdings" pitchFamily="2" charset="2"/>
              <a:buChar char="n"/>
            </a:pPr>
            <a:r>
              <a:rPr lang="en-US" altLang="en-US" sz="2400" kern="0" dirty="0" smtClean="0">
                <a:solidFill>
                  <a:srgbClr val="000000"/>
                </a:solidFill>
                <a:latin typeface="Arial"/>
                <a:ea typeface="+mn-ea"/>
              </a:rPr>
              <a:t>2013-14 </a:t>
            </a:r>
            <a:r>
              <a:rPr lang="en-US" altLang="en-US" sz="2400" kern="0" dirty="0">
                <a:solidFill>
                  <a:srgbClr val="000000"/>
                </a:solidFill>
                <a:latin typeface="Arial"/>
                <a:ea typeface="+mn-ea"/>
              </a:rPr>
              <a:t>processing will close out June </a:t>
            </a:r>
            <a:r>
              <a:rPr lang="en-US" altLang="en-US" sz="2400" kern="0" dirty="0" smtClean="0">
                <a:solidFill>
                  <a:srgbClr val="000000"/>
                </a:solidFill>
                <a:latin typeface="Arial"/>
                <a:ea typeface="+mn-ea"/>
              </a:rPr>
              <a:t>2017 </a:t>
            </a:r>
            <a:r>
              <a:rPr lang="en-US" altLang="en-US" sz="2400" kern="0" dirty="0">
                <a:solidFill>
                  <a:srgbClr val="000000"/>
                </a:solidFill>
                <a:latin typeface="Arial"/>
                <a:ea typeface="+mn-ea"/>
              </a:rPr>
              <a:t>– last AVL will be prepared in May </a:t>
            </a:r>
            <a:r>
              <a:rPr lang="en-US" altLang="en-US" sz="2400" kern="0" dirty="0" smtClean="0">
                <a:solidFill>
                  <a:srgbClr val="000000"/>
                </a:solidFill>
                <a:latin typeface="Arial"/>
                <a:ea typeface="+mn-ea"/>
              </a:rPr>
              <a:t>2017</a:t>
            </a:r>
            <a:endParaRPr lang="en-US" altLang="en-US" sz="2400" kern="0" dirty="0">
              <a:solidFill>
                <a:srgbClr val="000000"/>
              </a:solidFill>
              <a:latin typeface="Arial"/>
              <a:ea typeface="+mn-ea"/>
            </a:endParaRPr>
          </a:p>
          <a:p>
            <a:pPr marL="342900" lvl="0" indent="-342900" eaLnBrk="0" hangingPunct="0">
              <a:lnSpc>
                <a:spcPct val="90000"/>
              </a:lnSpc>
              <a:spcBef>
                <a:spcPct val="20000"/>
              </a:spcBef>
              <a:buClr>
                <a:srgbClr val="00007D"/>
              </a:buClr>
              <a:buSzPct val="75000"/>
              <a:buFont typeface="Wingdings" pitchFamily="2" charset="2"/>
              <a:buChar char="n"/>
            </a:pPr>
            <a:endParaRPr lang="en-US" altLang="en-US" sz="800" kern="0" dirty="0">
              <a:solidFill>
                <a:srgbClr val="000000"/>
              </a:solidFill>
              <a:latin typeface="Arial"/>
              <a:ea typeface="+mn-ea"/>
            </a:endParaRPr>
          </a:p>
          <a:p>
            <a:pPr marL="342900" lvl="0" indent="-342900" eaLnBrk="0" hangingPunct="0">
              <a:lnSpc>
                <a:spcPct val="90000"/>
              </a:lnSpc>
              <a:spcBef>
                <a:spcPct val="20000"/>
              </a:spcBef>
              <a:buClr>
                <a:srgbClr val="00007D"/>
              </a:buClr>
              <a:buSzPct val="75000"/>
              <a:buFont typeface="Wingdings" pitchFamily="2" charset="2"/>
              <a:buChar char="n"/>
            </a:pPr>
            <a:r>
              <a:rPr lang="en-US" altLang="en-US" sz="2400" kern="0" dirty="0">
                <a:solidFill>
                  <a:srgbClr val="000000"/>
                </a:solidFill>
                <a:latin typeface="Arial"/>
                <a:ea typeface="+mn-ea"/>
              </a:rPr>
              <a:t>A rate change supersedes the statute of limitations</a:t>
            </a:r>
          </a:p>
          <a:p>
            <a:pPr marL="742950" lvl="1" indent="-285750" eaLnBrk="0" hangingPunct="0">
              <a:lnSpc>
                <a:spcPct val="90000"/>
              </a:lnSpc>
              <a:spcBef>
                <a:spcPct val="20000"/>
              </a:spcBef>
              <a:buClr>
                <a:srgbClr val="9999CC"/>
              </a:buClr>
              <a:buSzPct val="80000"/>
              <a:buFont typeface="Wingdings" pitchFamily="2" charset="2"/>
              <a:buChar char="¨"/>
            </a:pPr>
            <a:r>
              <a:rPr lang="en-US" altLang="en-US" sz="2000" kern="0" dirty="0">
                <a:solidFill>
                  <a:srgbClr val="000000"/>
                </a:solidFill>
                <a:latin typeface="Arial"/>
              </a:rPr>
              <a:t>Reductions recovered without county action</a:t>
            </a:r>
          </a:p>
          <a:p>
            <a:pPr marL="742950" lvl="1" indent="-285750" eaLnBrk="0" hangingPunct="0">
              <a:lnSpc>
                <a:spcPct val="90000"/>
              </a:lnSpc>
              <a:spcBef>
                <a:spcPct val="20000"/>
              </a:spcBef>
              <a:buClr>
                <a:srgbClr val="9999CC"/>
              </a:buClr>
              <a:buSzPct val="80000"/>
              <a:buFont typeface="Wingdings" pitchFamily="2" charset="2"/>
              <a:buChar char="¨"/>
            </a:pPr>
            <a:r>
              <a:rPr lang="en-US" altLang="en-US" sz="2000" kern="0" dirty="0">
                <a:solidFill>
                  <a:srgbClr val="000000"/>
                </a:solidFill>
                <a:latin typeface="Arial"/>
              </a:rPr>
              <a:t>County must claim </a:t>
            </a:r>
            <a:r>
              <a:rPr lang="en-US" altLang="en-US" sz="2000" kern="0" dirty="0" smtClean="0">
                <a:solidFill>
                  <a:srgbClr val="000000"/>
                </a:solidFill>
                <a:latin typeface="Arial"/>
              </a:rPr>
              <a:t>additional </a:t>
            </a:r>
            <a:r>
              <a:rPr lang="en-US" altLang="en-US" sz="2000" kern="0" dirty="0">
                <a:solidFill>
                  <a:srgbClr val="000000"/>
                </a:solidFill>
                <a:latin typeface="Arial"/>
              </a:rPr>
              <a:t>amounts made available by close of school year following the school year in which the rate change </a:t>
            </a:r>
            <a:r>
              <a:rPr lang="en-US" altLang="en-US" sz="2000" kern="0" dirty="0" smtClean="0">
                <a:solidFill>
                  <a:srgbClr val="000000"/>
                </a:solidFill>
                <a:latin typeface="Arial"/>
              </a:rPr>
              <a:t>was made</a:t>
            </a:r>
            <a:endParaRPr lang="en-US" altLang="en-US" sz="2000" kern="0" dirty="0">
              <a:solidFill>
                <a:srgbClr val="000000"/>
              </a:solidFill>
              <a:latin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9550"/>
            <a:ext cx="8686800" cy="1219200"/>
          </a:xfrm>
        </p:spPr>
        <p:txBody>
          <a:bodyPr>
            <a:normAutofit/>
          </a:bodyPr>
          <a:lstStyle/>
          <a:p>
            <a:r>
              <a:rPr lang="en-US" altLang="en-US" sz="3200" dirty="0"/>
              <a:t>PRESCHOOL PROCESSING </a:t>
            </a:r>
            <a:r>
              <a:rPr lang="en-US" altLang="en-US" dirty="0"/>
              <a:t/>
            </a:r>
            <a:br>
              <a:rPr lang="en-US" altLang="en-US" dirty="0"/>
            </a:br>
            <a:r>
              <a:rPr lang="en-US" altLang="en-US" sz="2800" dirty="0"/>
              <a:t>Payments</a:t>
            </a:r>
            <a:endParaRPr lang="en-US" sz="2800" dirty="0"/>
          </a:p>
        </p:txBody>
      </p:sp>
      <p:sp>
        <p:nvSpPr>
          <p:cNvPr id="3" name="Rectangle 2"/>
          <p:cNvSpPr/>
          <p:nvPr/>
        </p:nvSpPr>
        <p:spPr>
          <a:xfrm>
            <a:off x="304800" y="1428750"/>
            <a:ext cx="8382000" cy="3243965"/>
          </a:xfrm>
          <a:prstGeom prst="rect">
            <a:avLst/>
          </a:prstGeom>
        </p:spPr>
        <p:txBody>
          <a:bodyPr wrap="square">
            <a:spAutoFit/>
          </a:bodyPr>
          <a:lstStyle/>
          <a:p>
            <a:pPr marL="342900" lvl="0" indent="-342900">
              <a:lnSpc>
                <a:spcPct val="90000"/>
              </a:lnSpc>
              <a:spcBef>
                <a:spcPct val="20000"/>
              </a:spcBef>
              <a:buClr>
                <a:srgbClr val="00007D"/>
              </a:buClr>
              <a:buSzPct val="75000"/>
              <a:buFont typeface="Wingdings" pitchFamily="2" charset="2"/>
              <a:buChar char="n"/>
            </a:pPr>
            <a:r>
              <a:rPr lang="en-US" altLang="en-US" sz="2000" kern="0" dirty="0">
                <a:solidFill>
                  <a:srgbClr val="000000"/>
                </a:solidFill>
                <a:latin typeface="Arial"/>
                <a:ea typeface="+mn-ea"/>
              </a:rPr>
              <a:t>STAC Unit processes the returned AVL (FTP file or Online version) completed by the </a:t>
            </a:r>
            <a:r>
              <a:rPr lang="en-US" altLang="en-US" sz="2000" kern="0" dirty="0" smtClean="0">
                <a:solidFill>
                  <a:srgbClr val="000000"/>
                </a:solidFill>
                <a:latin typeface="Arial"/>
                <a:ea typeface="+mn-ea"/>
              </a:rPr>
              <a:t>county</a:t>
            </a:r>
          </a:p>
          <a:p>
            <a:pPr marL="342900" lvl="0" indent="-342900">
              <a:lnSpc>
                <a:spcPct val="90000"/>
              </a:lnSpc>
              <a:spcBef>
                <a:spcPct val="20000"/>
              </a:spcBef>
              <a:buClr>
                <a:srgbClr val="00007D"/>
              </a:buClr>
              <a:buSzPct val="75000"/>
              <a:buFont typeface="Wingdings" pitchFamily="2" charset="2"/>
              <a:buChar char="n"/>
            </a:pPr>
            <a:r>
              <a:rPr lang="en-US" altLang="en-US" sz="2000" kern="0" dirty="0" smtClean="0">
                <a:solidFill>
                  <a:srgbClr val="000000"/>
                </a:solidFill>
                <a:latin typeface="Arial"/>
                <a:ea typeface="+mn-ea"/>
              </a:rPr>
              <a:t>STAC </a:t>
            </a:r>
            <a:r>
              <a:rPr lang="en-US" altLang="en-US" sz="2000" kern="0" dirty="0">
                <a:solidFill>
                  <a:srgbClr val="000000"/>
                </a:solidFill>
                <a:latin typeface="Arial"/>
                <a:ea typeface="+mn-ea"/>
              </a:rPr>
              <a:t>Unit collects proper signature through online system</a:t>
            </a:r>
          </a:p>
          <a:p>
            <a:pPr marL="742950" lvl="1" indent="-285750">
              <a:lnSpc>
                <a:spcPct val="90000"/>
              </a:lnSpc>
              <a:spcBef>
                <a:spcPct val="20000"/>
              </a:spcBef>
              <a:buClr>
                <a:srgbClr val="9999CC"/>
              </a:buClr>
              <a:buSzPct val="80000"/>
              <a:buFont typeface="Wingdings" pitchFamily="2" charset="2"/>
              <a:buChar char="¨"/>
            </a:pPr>
            <a:r>
              <a:rPr lang="en-US" altLang="en-US" sz="1800" kern="0" dirty="0">
                <a:solidFill>
                  <a:srgbClr val="000000"/>
                </a:solidFill>
                <a:latin typeface="Arial"/>
              </a:rPr>
              <a:t>Individual authorized by municipality representative, must be different person than processes the AVL</a:t>
            </a:r>
          </a:p>
          <a:p>
            <a:pPr marL="742950" lvl="1" indent="-285750">
              <a:lnSpc>
                <a:spcPct val="90000"/>
              </a:lnSpc>
              <a:spcBef>
                <a:spcPct val="20000"/>
              </a:spcBef>
              <a:buClr>
                <a:srgbClr val="9999CC"/>
              </a:buClr>
              <a:buSzPct val="80000"/>
              <a:buFont typeface="Wingdings" pitchFamily="2" charset="2"/>
              <a:buChar char="¨"/>
            </a:pPr>
            <a:r>
              <a:rPr lang="en-US" altLang="en-US" sz="1800" kern="0" dirty="0">
                <a:solidFill>
                  <a:srgbClr val="000000"/>
                </a:solidFill>
                <a:latin typeface="Arial"/>
                <a:hlinkClick r:id="rId2"/>
              </a:rPr>
              <a:t>http://www.eservices.nysed.gov/countylogon</a:t>
            </a:r>
            <a:r>
              <a:rPr lang="en-US" altLang="en-US" sz="1800" kern="0" dirty="0" smtClean="0">
                <a:solidFill>
                  <a:srgbClr val="000000"/>
                </a:solidFill>
                <a:latin typeface="Arial"/>
                <a:hlinkClick r:id="rId2"/>
              </a:rPr>
              <a:t>/</a:t>
            </a:r>
            <a:endParaRPr lang="en-US" altLang="en-US" sz="1800" kern="0" dirty="0" smtClean="0">
              <a:solidFill>
                <a:srgbClr val="000000"/>
              </a:solidFill>
              <a:latin typeface="Arial"/>
            </a:endParaRPr>
          </a:p>
          <a:p>
            <a:pPr marL="742950" lvl="1" indent="-285750">
              <a:lnSpc>
                <a:spcPct val="90000"/>
              </a:lnSpc>
              <a:spcBef>
                <a:spcPct val="20000"/>
              </a:spcBef>
              <a:buClr>
                <a:srgbClr val="9999CC"/>
              </a:buClr>
              <a:buSzPct val="80000"/>
              <a:buFont typeface="Wingdings" pitchFamily="2" charset="2"/>
              <a:buChar char="¨"/>
            </a:pPr>
            <a:endParaRPr lang="en-US" altLang="en-US" sz="1000" kern="0" dirty="0">
              <a:solidFill>
                <a:srgbClr val="000000"/>
              </a:solidFill>
              <a:latin typeface="Arial"/>
              <a:ea typeface="+mn-ea"/>
            </a:endParaRPr>
          </a:p>
          <a:p>
            <a:pPr marL="342900" lvl="0" indent="-342900">
              <a:lnSpc>
                <a:spcPct val="90000"/>
              </a:lnSpc>
              <a:spcBef>
                <a:spcPct val="20000"/>
              </a:spcBef>
              <a:buClr>
                <a:srgbClr val="00007D"/>
              </a:buClr>
              <a:buSzPct val="75000"/>
              <a:buFont typeface="Wingdings" pitchFamily="2" charset="2"/>
              <a:buChar char="n"/>
            </a:pPr>
            <a:r>
              <a:rPr lang="en-US" altLang="en-US" sz="2000" kern="0" dirty="0">
                <a:solidFill>
                  <a:srgbClr val="000000"/>
                </a:solidFill>
                <a:latin typeface="Arial"/>
                <a:ea typeface="+mn-ea"/>
              </a:rPr>
              <a:t>NOTE:  There is an established AVL schedule created by the STAC Unit for all Preschool AVLs (both Evaluation and Service AVLs) - See STAC </a:t>
            </a:r>
            <a:r>
              <a:rPr lang="en-US" altLang="en-US" sz="2000" kern="0" dirty="0" smtClean="0">
                <a:solidFill>
                  <a:srgbClr val="000000"/>
                </a:solidFill>
                <a:latin typeface="Arial"/>
                <a:ea typeface="+mn-ea"/>
              </a:rPr>
              <a:t>webpage</a:t>
            </a:r>
          </a:p>
          <a:p>
            <a:pPr marL="342900" lvl="0" indent="-342900">
              <a:lnSpc>
                <a:spcPct val="90000"/>
              </a:lnSpc>
              <a:spcBef>
                <a:spcPct val="20000"/>
              </a:spcBef>
              <a:buClr>
                <a:srgbClr val="00007D"/>
              </a:buClr>
              <a:buSzPct val="75000"/>
              <a:buFont typeface="Wingdings" pitchFamily="2" charset="2"/>
              <a:buChar char="n"/>
            </a:pPr>
            <a:r>
              <a:rPr lang="en-US" altLang="en-US" sz="2000" kern="0" dirty="0" smtClean="0">
                <a:solidFill>
                  <a:srgbClr val="000000"/>
                </a:solidFill>
                <a:latin typeface="Arial"/>
                <a:ea typeface="+mn-ea"/>
              </a:rPr>
              <a:t>Reimbursed </a:t>
            </a:r>
            <a:r>
              <a:rPr lang="en-US" altLang="en-US" sz="2000" kern="0" dirty="0">
                <a:solidFill>
                  <a:srgbClr val="000000"/>
                </a:solidFill>
                <a:latin typeface="Arial"/>
                <a:ea typeface="+mn-ea"/>
              </a:rPr>
              <a:t>at 59.5%</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228600" y="285750"/>
            <a:ext cx="8686800" cy="609600"/>
          </a:xfrm>
        </p:spPr>
        <p:txBody>
          <a:bodyPr>
            <a:normAutofit/>
          </a:bodyPr>
          <a:lstStyle/>
          <a:p>
            <a:pPr>
              <a:defRPr/>
            </a:pPr>
            <a:r>
              <a:rPr lang="en-US" altLang="en-US" sz="3200" dirty="0"/>
              <a:t>AVL ADJUSTMENTS</a:t>
            </a:r>
            <a:endParaRPr lang="en-US" sz="3200" dirty="0">
              <a:cs typeface="+mj-cs"/>
            </a:endParaRPr>
          </a:p>
        </p:txBody>
      </p:sp>
      <p:sp>
        <p:nvSpPr>
          <p:cNvPr id="3" name="Rectangle 2"/>
          <p:cNvSpPr/>
          <p:nvPr/>
        </p:nvSpPr>
        <p:spPr>
          <a:xfrm>
            <a:off x="304800" y="895350"/>
            <a:ext cx="8534400" cy="4438138"/>
          </a:xfrm>
          <a:prstGeom prst="rect">
            <a:avLst/>
          </a:prstGeom>
        </p:spPr>
        <p:txBody>
          <a:bodyPr wrap="square">
            <a:spAutoFit/>
          </a:bodyPr>
          <a:lstStyle/>
          <a:p>
            <a:pPr marL="342900" lvl="0" indent="-342900">
              <a:spcBef>
                <a:spcPct val="20000"/>
              </a:spcBef>
              <a:buClr>
                <a:srgbClr val="00007D"/>
              </a:buClr>
              <a:buSzPct val="75000"/>
              <a:buFont typeface="Wingdings" pitchFamily="2" charset="2"/>
              <a:buChar char="n"/>
            </a:pPr>
            <a:r>
              <a:rPr lang="en-US" altLang="en-US" sz="2800" kern="0" dirty="0">
                <a:solidFill>
                  <a:srgbClr val="000000"/>
                </a:solidFill>
                <a:latin typeface="Arial"/>
                <a:ea typeface="+mn-ea"/>
              </a:rPr>
              <a:t>4408 Chargeback</a:t>
            </a:r>
          </a:p>
          <a:p>
            <a:pPr marL="742950" lvl="1" indent="-285750">
              <a:spcBef>
                <a:spcPct val="20000"/>
              </a:spcBef>
              <a:buClr>
                <a:srgbClr val="9999CC"/>
              </a:buClr>
              <a:buSzPct val="80000"/>
              <a:buFont typeface="Wingdings" pitchFamily="2" charset="2"/>
              <a:buChar char="¨"/>
            </a:pPr>
            <a:r>
              <a:rPr lang="en-US" altLang="en-US" sz="2400" kern="0" dirty="0">
                <a:solidFill>
                  <a:srgbClr val="000000"/>
                </a:solidFill>
                <a:latin typeface="Arial"/>
              </a:rPr>
              <a:t>10% of verified July/August Special Education service costs for children ages 5-21 (multiple years initial/</a:t>
            </a:r>
            <a:r>
              <a:rPr lang="en-US" altLang="en-US" sz="2400" kern="0" dirty="0" err="1">
                <a:solidFill>
                  <a:srgbClr val="000000"/>
                </a:solidFill>
                <a:latin typeface="Arial"/>
              </a:rPr>
              <a:t>adj</a:t>
            </a:r>
            <a:r>
              <a:rPr lang="en-US" altLang="en-US" sz="2400" kern="0" dirty="0">
                <a:solidFill>
                  <a:srgbClr val="000000"/>
                </a:solidFill>
                <a:latin typeface="Arial"/>
              </a:rPr>
              <a:t> chargeback)</a:t>
            </a:r>
          </a:p>
          <a:p>
            <a:pPr marL="742950" lvl="1" indent="-285750">
              <a:spcBef>
                <a:spcPct val="20000"/>
              </a:spcBef>
              <a:buClr>
                <a:srgbClr val="9999CC"/>
              </a:buClr>
              <a:buSzPct val="80000"/>
              <a:buFont typeface="Wingdings" pitchFamily="2" charset="2"/>
              <a:buChar char="¨"/>
            </a:pPr>
            <a:r>
              <a:rPr lang="en-US" altLang="en-US" sz="2400" kern="0" dirty="0">
                <a:solidFill>
                  <a:srgbClr val="000000"/>
                </a:solidFill>
                <a:latin typeface="Arial"/>
              </a:rPr>
              <a:t>Deduct from AVL#1, </a:t>
            </a:r>
            <a:r>
              <a:rPr lang="en-US" altLang="en-US" sz="2400" kern="0" dirty="0" smtClean="0">
                <a:solidFill>
                  <a:srgbClr val="000000"/>
                </a:solidFill>
                <a:latin typeface="Arial"/>
              </a:rPr>
              <a:t>additional </a:t>
            </a:r>
            <a:r>
              <a:rPr lang="en-US" altLang="en-US" sz="2400" kern="0" dirty="0">
                <a:solidFill>
                  <a:srgbClr val="000000"/>
                </a:solidFill>
                <a:latin typeface="Arial"/>
              </a:rPr>
              <a:t>AVLs until recovered </a:t>
            </a:r>
          </a:p>
          <a:p>
            <a:pPr marL="342900" lvl="0" indent="-342900">
              <a:spcBef>
                <a:spcPct val="20000"/>
              </a:spcBef>
              <a:buClr>
                <a:srgbClr val="00007D"/>
              </a:buClr>
              <a:buSzPct val="75000"/>
              <a:buFont typeface="Wingdings" pitchFamily="2" charset="2"/>
              <a:buChar char="n"/>
            </a:pPr>
            <a:r>
              <a:rPr lang="en-US" altLang="en-US" sz="2800" kern="0" dirty="0" smtClean="0">
                <a:solidFill>
                  <a:srgbClr val="000000"/>
                </a:solidFill>
                <a:latin typeface="Arial"/>
                <a:ea typeface="+mn-ea"/>
              </a:rPr>
              <a:t>Medicaid </a:t>
            </a:r>
            <a:r>
              <a:rPr lang="en-US" altLang="en-US" sz="2800" kern="0" dirty="0">
                <a:solidFill>
                  <a:srgbClr val="000000"/>
                </a:solidFill>
                <a:latin typeface="Arial"/>
                <a:ea typeface="+mn-ea"/>
              </a:rPr>
              <a:t>Payments</a:t>
            </a:r>
          </a:p>
          <a:p>
            <a:pPr marL="742950" lvl="1" indent="-285750">
              <a:spcBef>
                <a:spcPct val="20000"/>
              </a:spcBef>
              <a:buClr>
                <a:srgbClr val="9999CC"/>
              </a:buClr>
              <a:buSzPct val="80000"/>
              <a:buFont typeface="Wingdings" pitchFamily="2" charset="2"/>
              <a:buChar char="¨"/>
            </a:pPr>
            <a:r>
              <a:rPr lang="en-US" altLang="en-US" sz="2400" kern="0" dirty="0">
                <a:solidFill>
                  <a:srgbClr val="000000"/>
                </a:solidFill>
                <a:latin typeface="Arial"/>
              </a:rPr>
              <a:t>Non-federal share of </a:t>
            </a:r>
            <a:r>
              <a:rPr lang="en-US" altLang="en-US" sz="2400" kern="0" dirty="0" smtClean="0">
                <a:solidFill>
                  <a:srgbClr val="000000"/>
                </a:solidFill>
                <a:latin typeface="Arial"/>
              </a:rPr>
              <a:t>Preschool Supportive Health Services Program (PSHSP) </a:t>
            </a:r>
            <a:r>
              <a:rPr lang="en-US" altLang="en-US" sz="2400" kern="0" dirty="0">
                <a:solidFill>
                  <a:srgbClr val="000000"/>
                </a:solidFill>
                <a:latin typeface="Arial"/>
              </a:rPr>
              <a:t>services and evaluations reimbursement is from 4410 funds</a:t>
            </a:r>
          </a:p>
          <a:p>
            <a:pPr marL="742950" lvl="1" indent="-285750">
              <a:spcBef>
                <a:spcPct val="20000"/>
              </a:spcBef>
              <a:buClr>
                <a:srgbClr val="9999CC"/>
              </a:buClr>
              <a:buSzPct val="80000"/>
              <a:buFont typeface="Wingdings" pitchFamily="2" charset="2"/>
              <a:buChar char="¨"/>
            </a:pPr>
            <a:r>
              <a:rPr lang="en-US" altLang="en-US" sz="2400" kern="0" dirty="0">
                <a:solidFill>
                  <a:srgbClr val="000000"/>
                </a:solidFill>
                <a:latin typeface="Arial"/>
              </a:rPr>
              <a:t>Recent payments adjusted on each current year AVL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228600" y="209550"/>
            <a:ext cx="8686800" cy="762000"/>
          </a:xfrm>
        </p:spPr>
        <p:txBody>
          <a:bodyPr>
            <a:normAutofit/>
          </a:bodyPr>
          <a:lstStyle/>
          <a:p>
            <a:pPr>
              <a:defRPr/>
            </a:pPr>
            <a:r>
              <a:rPr lang="en-US" altLang="en-US" sz="3200" dirty="0"/>
              <a:t>AVL ADJUSTMENTS, </a:t>
            </a:r>
            <a:r>
              <a:rPr lang="en-US" altLang="en-US" sz="2800" dirty="0"/>
              <a:t>continued</a:t>
            </a:r>
            <a:endParaRPr lang="en-US" altLang="en-US" sz="2800" dirty="0" smtClean="0">
              <a:ea typeface="ＭＳ Ｐゴシック" pitchFamily="34" charset="-128"/>
            </a:endParaRPr>
          </a:p>
        </p:txBody>
      </p:sp>
      <p:sp>
        <p:nvSpPr>
          <p:cNvPr id="3" name="Rectangle 2"/>
          <p:cNvSpPr/>
          <p:nvPr/>
        </p:nvSpPr>
        <p:spPr>
          <a:xfrm>
            <a:off x="304800" y="895350"/>
            <a:ext cx="8534400" cy="3958007"/>
          </a:xfrm>
          <a:prstGeom prst="rect">
            <a:avLst/>
          </a:prstGeom>
        </p:spPr>
        <p:txBody>
          <a:bodyPr wrap="square">
            <a:spAutoFit/>
          </a:bodyPr>
          <a:lstStyle/>
          <a:p>
            <a:pPr marL="342900" lvl="0" indent="-342900">
              <a:spcBef>
                <a:spcPct val="20000"/>
              </a:spcBef>
              <a:buClr>
                <a:srgbClr val="00007D"/>
              </a:buClr>
              <a:buSzPct val="75000"/>
              <a:buFont typeface="Wingdings" pitchFamily="2" charset="2"/>
              <a:buChar char="n"/>
            </a:pPr>
            <a:r>
              <a:rPr lang="en-US" altLang="en-US" sz="2800" kern="0" dirty="0">
                <a:solidFill>
                  <a:srgbClr val="000000"/>
                </a:solidFill>
                <a:latin typeface="Arial"/>
                <a:ea typeface="+mn-ea"/>
              </a:rPr>
              <a:t>Transportation </a:t>
            </a:r>
            <a:r>
              <a:rPr lang="en-US" altLang="en-US" sz="2800" kern="0" dirty="0" smtClean="0">
                <a:solidFill>
                  <a:srgbClr val="000000"/>
                </a:solidFill>
                <a:latin typeface="Arial"/>
                <a:ea typeface="+mn-ea"/>
              </a:rPr>
              <a:t>Cap</a:t>
            </a:r>
          </a:p>
          <a:p>
            <a:pPr marL="742950" lvl="1" indent="-285750">
              <a:spcBef>
                <a:spcPct val="20000"/>
              </a:spcBef>
              <a:buClr>
                <a:srgbClr val="9999CC"/>
              </a:buClr>
              <a:buSzPct val="80000"/>
              <a:buFont typeface="Wingdings" pitchFamily="2" charset="2"/>
              <a:buChar char="¨"/>
            </a:pPr>
            <a:r>
              <a:rPr lang="en-US" altLang="en-US" sz="2000" kern="0" dirty="0" smtClean="0">
                <a:solidFill>
                  <a:srgbClr val="000000"/>
                </a:solidFill>
                <a:latin typeface="Arial"/>
              </a:rPr>
              <a:t>Actual cost is reported, but total reimbursed cost can not exceed (trips x rate)</a:t>
            </a:r>
          </a:p>
          <a:p>
            <a:pPr marL="742950" lvl="1" indent="-285750">
              <a:spcBef>
                <a:spcPct val="20000"/>
              </a:spcBef>
              <a:buClr>
                <a:srgbClr val="9999CC"/>
              </a:buClr>
              <a:buSzPct val="80000"/>
              <a:buFont typeface="Wingdings" pitchFamily="2" charset="2"/>
              <a:buChar char="¨"/>
            </a:pPr>
            <a:r>
              <a:rPr lang="en-US" altLang="en-US" sz="2000" kern="0" dirty="0" smtClean="0">
                <a:solidFill>
                  <a:srgbClr val="000000"/>
                </a:solidFill>
                <a:latin typeface="Arial"/>
              </a:rPr>
              <a:t>Trips </a:t>
            </a:r>
            <a:r>
              <a:rPr lang="en-US" altLang="en-US" sz="2000" kern="0" dirty="0">
                <a:solidFill>
                  <a:srgbClr val="000000"/>
                </a:solidFill>
                <a:latin typeface="Arial"/>
              </a:rPr>
              <a:t>generated by verified </a:t>
            </a:r>
            <a:r>
              <a:rPr lang="en-US" altLang="en-US" sz="2000" kern="0" dirty="0" smtClean="0">
                <a:solidFill>
                  <a:srgbClr val="000000"/>
                </a:solidFill>
                <a:latin typeface="Arial"/>
              </a:rPr>
              <a:t>services</a:t>
            </a:r>
            <a:endParaRPr lang="en-US" altLang="en-US" sz="2000" kern="0" dirty="0">
              <a:solidFill>
                <a:srgbClr val="000000"/>
              </a:solidFill>
              <a:latin typeface="Arial"/>
            </a:endParaRPr>
          </a:p>
          <a:p>
            <a:pPr marL="342900" lvl="0" indent="-342900">
              <a:spcBef>
                <a:spcPct val="20000"/>
              </a:spcBef>
              <a:buClr>
                <a:srgbClr val="00007D"/>
              </a:buClr>
              <a:buSzPct val="75000"/>
              <a:buFont typeface="Wingdings" pitchFamily="2" charset="2"/>
              <a:buChar char="n"/>
            </a:pPr>
            <a:r>
              <a:rPr lang="en-US" altLang="en-US" sz="2800" kern="0" dirty="0">
                <a:solidFill>
                  <a:srgbClr val="000000"/>
                </a:solidFill>
                <a:latin typeface="Arial"/>
                <a:ea typeface="+mn-ea"/>
              </a:rPr>
              <a:t>Foster Care</a:t>
            </a:r>
          </a:p>
          <a:p>
            <a:pPr marL="742950" lvl="1" indent="-285750">
              <a:spcBef>
                <a:spcPct val="20000"/>
              </a:spcBef>
              <a:buClr>
                <a:srgbClr val="9999CC"/>
              </a:buClr>
              <a:buSzPct val="80000"/>
              <a:buFont typeface="Wingdings" pitchFamily="2" charset="2"/>
              <a:buChar char="¨"/>
            </a:pPr>
            <a:r>
              <a:rPr lang="en-US" altLang="en-US" sz="2000" kern="0" dirty="0">
                <a:solidFill>
                  <a:srgbClr val="000000"/>
                </a:solidFill>
                <a:latin typeface="Arial"/>
              </a:rPr>
              <a:t>Local 40.5% share of costs charged back to county of origin, service county reimbursed @ 100</a:t>
            </a:r>
            <a:r>
              <a:rPr lang="en-US" altLang="en-US" sz="2000" kern="0" dirty="0" smtClean="0">
                <a:solidFill>
                  <a:srgbClr val="000000"/>
                </a:solidFill>
                <a:latin typeface="Arial"/>
              </a:rPr>
              <a:t>%</a:t>
            </a:r>
            <a:endParaRPr lang="en-US" altLang="en-US" sz="2000" kern="0" dirty="0">
              <a:solidFill>
                <a:srgbClr val="000000"/>
              </a:solidFill>
              <a:latin typeface="Arial"/>
            </a:endParaRPr>
          </a:p>
          <a:p>
            <a:pPr marL="342900" lvl="0" indent="-342900">
              <a:spcBef>
                <a:spcPct val="20000"/>
              </a:spcBef>
              <a:buClr>
                <a:srgbClr val="00007D"/>
              </a:buClr>
              <a:buSzPct val="75000"/>
              <a:buFont typeface="Wingdings" pitchFamily="2" charset="2"/>
              <a:buChar char="n"/>
            </a:pPr>
            <a:r>
              <a:rPr lang="en-US" altLang="en-US" sz="2800" kern="0" dirty="0">
                <a:solidFill>
                  <a:srgbClr val="000000"/>
                </a:solidFill>
                <a:latin typeface="Arial"/>
                <a:ea typeface="+mn-ea"/>
              </a:rPr>
              <a:t>State Operated Schools</a:t>
            </a:r>
          </a:p>
          <a:p>
            <a:pPr marL="742950" lvl="1" indent="-285750">
              <a:spcBef>
                <a:spcPct val="20000"/>
              </a:spcBef>
              <a:buClr>
                <a:srgbClr val="9999CC"/>
              </a:buClr>
              <a:buSzPct val="80000"/>
              <a:buFont typeface="Wingdings" pitchFamily="2" charset="2"/>
              <a:buChar char="¨"/>
            </a:pPr>
            <a:r>
              <a:rPr lang="en-US" altLang="en-US" sz="2000" kern="0" dirty="0" smtClean="0">
                <a:solidFill>
                  <a:srgbClr val="000000"/>
                </a:solidFill>
                <a:latin typeface="Arial"/>
              </a:rPr>
              <a:t>Rome Preschool </a:t>
            </a:r>
            <a:r>
              <a:rPr lang="en-US" altLang="en-US" sz="2000" kern="0" dirty="0">
                <a:solidFill>
                  <a:srgbClr val="000000"/>
                </a:solidFill>
                <a:latin typeface="Arial"/>
              </a:rPr>
              <a:t>costs paid by NYS, 40.5% </a:t>
            </a:r>
            <a:r>
              <a:rPr lang="en-US" altLang="en-US" sz="2000" kern="0" dirty="0" smtClean="0">
                <a:solidFill>
                  <a:srgbClr val="000000"/>
                </a:solidFill>
                <a:latin typeface="Arial"/>
              </a:rPr>
              <a:t>local share </a:t>
            </a:r>
            <a:r>
              <a:rPr lang="en-US" altLang="en-US" sz="2000" kern="0" dirty="0">
                <a:solidFill>
                  <a:srgbClr val="000000"/>
                </a:solidFill>
                <a:latin typeface="Arial"/>
              </a:rPr>
              <a:t>charged back to county of origin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28600" y="209550"/>
            <a:ext cx="8686800" cy="1219200"/>
          </a:xfrm>
        </p:spPr>
        <p:txBody>
          <a:bodyPr>
            <a:normAutofit/>
          </a:bodyPr>
          <a:lstStyle/>
          <a:p>
            <a:pPr>
              <a:defRPr/>
            </a:pPr>
            <a:r>
              <a:rPr lang="en-US" altLang="en-US" sz="3200" dirty="0"/>
              <a:t>ANNUAL PRESCHOOL PROCESSES</a:t>
            </a:r>
            <a:r>
              <a:rPr lang="en-US" altLang="en-US" sz="2800" dirty="0"/>
              <a:t/>
            </a:r>
            <a:br>
              <a:rPr lang="en-US" altLang="en-US" sz="2800" dirty="0"/>
            </a:br>
            <a:r>
              <a:rPr lang="en-US" altLang="en-US" sz="2800" dirty="0"/>
              <a:t>County Administrative Costs</a:t>
            </a:r>
            <a:endParaRPr lang="en-US" sz="1900" dirty="0">
              <a:cs typeface="+mj-cs"/>
            </a:endParaRPr>
          </a:p>
        </p:txBody>
      </p:sp>
      <p:sp>
        <p:nvSpPr>
          <p:cNvPr id="3" name="Rectangle 2"/>
          <p:cNvSpPr/>
          <p:nvPr/>
        </p:nvSpPr>
        <p:spPr>
          <a:xfrm>
            <a:off x="304800" y="1504950"/>
            <a:ext cx="8534400" cy="3151632"/>
          </a:xfrm>
          <a:prstGeom prst="rect">
            <a:avLst/>
          </a:prstGeom>
        </p:spPr>
        <p:txBody>
          <a:bodyPr wrap="square">
            <a:spAutoFit/>
          </a:bodyPr>
          <a:lstStyle/>
          <a:p>
            <a:pPr marL="342900" lvl="0" indent="-342900">
              <a:lnSpc>
                <a:spcPct val="90000"/>
              </a:lnSpc>
              <a:spcBef>
                <a:spcPct val="20000"/>
              </a:spcBef>
              <a:buClr>
                <a:srgbClr val="00007D"/>
              </a:buClr>
              <a:buSzPct val="75000"/>
              <a:buFont typeface="Wingdings" pitchFamily="2" charset="2"/>
              <a:buChar char="n"/>
            </a:pPr>
            <a:r>
              <a:rPr lang="en-US" altLang="en-US" sz="2800" kern="0" dirty="0">
                <a:solidFill>
                  <a:srgbClr val="000000"/>
                </a:solidFill>
                <a:latin typeface="Arial"/>
                <a:ea typeface="+mn-ea"/>
              </a:rPr>
              <a:t>Counties report Administrative Costs in March</a:t>
            </a:r>
          </a:p>
          <a:p>
            <a:pPr marL="342900" lvl="0" indent="-342900">
              <a:lnSpc>
                <a:spcPct val="90000"/>
              </a:lnSpc>
              <a:spcBef>
                <a:spcPct val="20000"/>
              </a:spcBef>
              <a:buClr>
                <a:srgbClr val="00007D"/>
              </a:buClr>
              <a:buSzPct val="75000"/>
              <a:buFont typeface="Wingdings" pitchFamily="2" charset="2"/>
              <a:buChar char="n"/>
            </a:pPr>
            <a:endParaRPr lang="en-US" altLang="en-US" sz="2800" kern="0" dirty="0">
              <a:solidFill>
                <a:srgbClr val="000000"/>
              </a:solidFill>
              <a:latin typeface="Arial"/>
              <a:ea typeface="+mn-ea"/>
            </a:endParaRPr>
          </a:p>
          <a:p>
            <a:pPr marL="342900" lvl="0" indent="-342900">
              <a:lnSpc>
                <a:spcPct val="90000"/>
              </a:lnSpc>
              <a:spcBef>
                <a:spcPct val="20000"/>
              </a:spcBef>
              <a:buClr>
                <a:srgbClr val="00007D"/>
              </a:buClr>
              <a:buSzPct val="75000"/>
              <a:buFont typeface="Wingdings" pitchFamily="2" charset="2"/>
              <a:buChar char="n"/>
            </a:pPr>
            <a:r>
              <a:rPr lang="en-US" altLang="en-US" sz="2800" kern="0" dirty="0">
                <a:solidFill>
                  <a:srgbClr val="000000"/>
                </a:solidFill>
                <a:latin typeface="Arial"/>
                <a:ea typeface="+mn-ea"/>
              </a:rPr>
              <a:t>Unduplicated count of Children with services or evaluations made in April</a:t>
            </a:r>
          </a:p>
          <a:p>
            <a:pPr marL="342900" lvl="0" indent="-342900">
              <a:lnSpc>
                <a:spcPct val="90000"/>
              </a:lnSpc>
              <a:spcBef>
                <a:spcPct val="20000"/>
              </a:spcBef>
              <a:buClr>
                <a:srgbClr val="00007D"/>
              </a:buClr>
              <a:buSzPct val="75000"/>
              <a:buFont typeface="Wingdings" pitchFamily="2" charset="2"/>
              <a:buChar char="n"/>
            </a:pPr>
            <a:endParaRPr lang="en-US" altLang="en-US" sz="2800" kern="0" dirty="0">
              <a:solidFill>
                <a:srgbClr val="000000"/>
              </a:solidFill>
              <a:latin typeface="Arial"/>
              <a:ea typeface="+mn-ea"/>
            </a:endParaRPr>
          </a:p>
          <a:p>
            <a:pPr marL="342900" lvl="0" indent="-342900">
              <a:lnSpc>
                <a:spcPct val="90000"/>
              </a:lnSpc>
              <a:spcBef>
                <a:spcPct val="20000"/>
              </a:spcBef>
              <a:buClr>
                <a:srgbClr val="00007D"/>
              </a:buClr>
              <a:buSzPct val="75000"/>
              <a:buFont typeface="Wingdings" pitchFamily="2" charset="2"/>
              <a:buChar char="n"/>
            </a:pPr>
            <a:r>
              <a:rPr lang="en-US" altLang="en-US" sz="2800" kern="0" dirty="0">
                <a:solidFill>
                  <a:srgbClr val="000000"/>
                </a:solidFill>
                <a:latin typeface="Arial"/>
                <a:ea typeface="+mn-ea"/>
              </a:rPr>
              <a:t>Counties receive lesser of reported costs or $75 per child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228600" y="338328"/>
            <a:ext cx="8686800" cy="938022"/>
          </a:xfrm>
        </p:spPr>
        <p:txBody>
          <a:bodyPr>
            <a:normAutofit fontScale="90000"/>
          </a:bodyPr>
          <a:lstStyle/>
          <a:p>
            <a:pPr algn="ctr">
              <a:defRPr/>
            </a:pPr>
            <a:r>
              <a:rPr lang="en-US" altLang="en-US" sz="3600" dirty="0"/>
              <a:t>ANNUAL PRESCHOOL </a:t>
            </a:r>
            <a:r>
              <a:rPr lang="en-US" altLang="en-US" sz="3600" dirty="0" smtClean="0"/>
              <a:t>PROCESSES     </a:t>
            </a:r>
            <a:r>
              <a:rPr lang="en-US" altLang="en-US" sz="3100" dirty="0"/>
              <a:t>CPSE Admin Costs</a:t>
            </a:r>
            <a:endParaRPr lang="en-US" altLang="en-US" sz="3100" dirty="0" smtClean="0">
              <a:ea typeface="ＭＳ Ｐゴシック" pitchFamily="34" charset="-128"/>
            </a:endParaRPr>
          </a:p>
        </p:txBody>
      </p:sp>
      <p:sp>
        <p:nvSpPr>
          <p:cNvPr id="5" name="Rectangle 4"/>
          <p:cNvSpPr/>
          <p:nvPr/>
        </p:nvSpPr>
        <p:spPr>
          <a:xfrm>
            <a:off x="304800" y="1276350"/>
            <a:ext cx="8534400" cy="3785652"/>
          </a:xfrm>
          <a:prstGeom prst="rect">
            <a:avLst/>
          </a:prstGeom>
        </p:spPr>
        <p:txBody>
          <a:bodyPr wrap="square">
            <a:spAutoFit/>
          </a:bodyPr>
          <a:lstStyle/>
          <a:p>
            <a:pPr marL="342900" lvl="0" indent="-342900">
              <a:lnSpc>
                <a:spcPct val="80000"/>
              </a:lnSpc>
              <a:spcBef>
                <a:spcPct val="20000"/>
              </a:spcBef>
              <a:buClr>
                <a:srgbClr val="00007D"/>
              </a:buClr>
              <a:buSzPct val="75000"/>
              <a:buFont typeface="Wingdings" pitchFamily="2" charset="2"/>
              <a:buChar char="n"/>
            </a:pPr>
            <a:r>
              <a:rPr lang="en-US" altLang="en-US" sz="2000" kern="0" dirty="0">
                <a:solidFill>
                  <a:srgbClr val="000000"/>
                </a:solidFill>
                <a:latin typeface="Arial"/>
                <a:ea typeface="+mn-ea"/>
              </a:rPr>
              <a:t>State Aid provides CPSE costs submitted by districts on the SAMS system---Schedules 31-34.  (2014-15 CPSE Excess Admin online data filed by </a:t>
            </a:r>
            <a:r>
              <a:rPr lang="en-US" altLang="en-US" sz="2000" kern="0" dirty="0" smtClean="0">
                <a:solidFill>
                  <a:srgbClr val="000000"/>
                </a:solidFill>
                <a:latin typeface="Arial"/>
                <a:ea typeface="+mn-ea"/>
              </a:rPr>
              <a:t>May 2016)</a:t>
            </a:r>
          </a:p>
          <a:p>
            <a:pPr marL="342900" lvl="0" indent="-342900">
              <a:lnSpc>
                <a:spcPct val="80000"/>
              </a:lnSpc>
              <a:spcBef>
                <a:spcPct val="20000"/>
              </a:spcBef>
              <a:buClr>
                <a:srgbClr val="00007D"/>
              </a:buClr>
              <a:buSzPct val="75000"/>
              <a:buFont typeface="Wingdings" pitchFamily="2" charset="2"/>
              <a:buChar char="n"/>
            </a:pPr>
            <a:endParaRPr lang="en-US" altLang="en-US" sz="2000" kern="0" dirty="0">
              <a:solidFill>
                <a:srgbClr val="000000"/>
              </a:solidFill>
              <a:latin typeface="Arial"/>
              <a:ea typeface="+mn-ea"/>
            </a:endParaRPr>
          </a:p>
          <a:p>
            <a:pPr marL="342900" lvl="0" indent="-342900">
              <a:lnSpc>
                <a:spcPct val="80000"/>
              </a:lnSpc>
              <a:spcBef>
                <a:spcPct val="20000"/>
              </a:spcBef>
              <a:buClr>
                <a:srgbClr val="00007D"/>
              </a:buClr>
              <a:buSzPct val="75000"/>
              <a:buFont typeface="Wingdings" pitchFamily="2" charset="2"/>
              <a:buChar char="n"/>
            </a:pPr>
            <a:r>
              <a:rPr lang="en-US" altLang="en-US" sz="2000" kern="0" dirty="0">
                <a:solidFill>
                  <a:srgbClr val="000000"/>
                </a:solidFill>
                <a:latin typeface="Arial"/>
                <a:ea typeface="+mn-ea"/>
              </a:rPr>
              <a:t>Count of children for CPSE taken from State </a:t>
            </a:r>
            <a:r>
              <a:rPr lang="en-US" altLang="en-US" sz="2000" kern="0" dirty="0" smtClean="0">
                <a:solidFill>
                  <a:srgbClr val="000000"/>
                </a:solidFill>
                <a:latin typeface="Arial"/>
                <a:ea typeface="+mn-ea"/>
              </a:rPr>
              <a:t>data</a:t>
            </a:r>
          </a:p>
          <a:p>
            <a:pPr marL="342900" lvl="0" indent="-342900">
              <a:lnSpc>
                <a:spcPct val="80000"/>
              </a:lnSpc>
              <a:spcBef>
                <a:spcPct val="20000"/>
              </a:spcBef>
              <a:buClr>
                <a:srgbClr val="00007D"/>
              </a:buClr>
              <a:buSzPct val="75000"/>
              <a:buFont typeface="Wingdings" pitchFamily="2" charset="2"/>
              <a:buChar char="n"/>
            </a:pPr>
            <a:endParaRPr lang="en-US" altLang="en-US" sz="2000" kern="0" dirty="0">
              <a:solidFill>
                <a:srgbClr val="000000"/>
              </a:solidFill>
              <a:latin typeface="Arial"/>
              <a:ea typeface="+mn-ea"/>
            </a:endParaRPr>
          </a:p>
          <a:p>
            <a:pPr marL="342900" lvl="0" indent="-342900">
              <a:lnSpc>
                <a:spcPct val="80000"/>
              </a:lnSpc>
              <a:spcBef>
                <a:spcPct val="20000"/>
              </a:spcBef>
              <a:buClr>
                <a:srgbClr val="00007D"/>
              </a:buClr>
              <a:buSzPct val="75000"/>
              <a:buFont typeface="Wingdings" pitchFamily="2" charset="2"/>
              <a:buChar char="n"/>
            </a:pPr>
            <a:r>
              <a:rPr lang="en-US" altLang="en-US" sz="2000" kern="0" dirty="0">
                <a:solidFill>
                  <a:srgbClr val="000000"/>
                </a:solidFill>
                <a:latin typeface="Arial"/>
                <a:ea typeface="+mn-ea"/>
              </a:rPr>
              <a:t>Statewide average cost per child </a:t>
            </a:r>
            <a:r>
              <a:rPr lang="en-US" altLang="en-US" sz="2000" kern="0" dirty="0" smtClean="0">
                <a:solidFill>
                  <a:srgbClr val="000000"/>
                </a:solidFill>
                <a:latin typeface="Arial"/>
                <a:ea typeface="+mn-ea"/>
              </a:rPr>
              <a:t>calculated</a:t>
            </a:r>
          </a:p>
          <a:p>
            <a:pPr marL="342900" lvl="0" indent="-342900">
              <a:lnSpc>
                <a:spcPct val="80000"/>
              </a:lnSpc>
              <a:spcBef>
                <a:spcPct val="20000"/>
              </a:spcBef>
              <a:buClr>
                <a:srgbClr val="00007D"/>
              </a:buClr>
              <a:buSzPct val="75000"/>
              <a:buFont typeface="Wingdings" pitchFamily="2" charset="2"/>
              <a:buChar char="n"/>
            </a:pPr>
            <a:endParaRPr lang="en-US" altLang="en-US" sz="2000" kern="0" dirty="0">
              <a:solidFill>
                <a:srgbClr val="000000"/>
              </a:solidFill>
              <a:latin typeface="Arial"/>
              <a:ea typeface="+mn-ea"/>
            </a:endParaRPr>
          </a:p>
          <a:p>
            <a:pPr marL="342900" lvl="0" indent="-342900">
              <a:lnSpc>
                <a:spcPct val="80000"/>
              </a:lnSpc>
              <a:spcBef>
                <a:spcPct val="20000"/>
              </a:spcBef>
              <a:buClr>
                <a:srgbClr val="00007D"/>
              </a:buClr>
              <a:buSzPct val="75000"/>
              <a:buFont typeface="Wingdings" pitchFamily="2" charset="2"/>
              <a:buChar char="n"/>
            </a:pPr>
            <a:r>
              <a:rPr lang="en-US" altLang="en-US" sz="2000" kern="0" dirty="0" smtClean="0">
                <a:solidFill>
                  <a:srgbClr val="000000"/>
                </a:solidFill>
                <a:latin typeface="Arial"/>
                <a:ea typeface="+mn-ea"/>
              </a:rPr>
              <a:t>Administrative </a:t>
            </a:r>
            <a:r>
              <a:rPr lang="en-US" altLang="en-US" sz="2000" kern="0" dirty="0">
                <a:solidFill>
                  <a:srgbClr val="000000"/>
                </a:solidFill>
                <a:latin typeface="Arial"/>
                <a:ea typeface="+mn-ea"/>
              </a:rPr>
              <a:t>Cost Listing (ACL) prepared for districts to submit to </a:t>
            </a:r>
            <a:r>
              <a:rPr lang="en-US" altLang="en-US" sz="2000" kern="0" dirty="0" smtClean="0">
                <a:solidFill>
                  <a:srgbClr val="000000"/>
                </a:solidFill>
                <a:latin typeface="Arial"/>
                <a:ea typeface="+mn-ea"/>
              </a:rPr>
              <a:t>counties </a:t>
            </a:r>
            <a:r>
              <a:rPr lang="en-US" altLang="en-US" sz="2000" kern="0" dirty="0">
                <a:solidFill>
                  <a:srgbClr val="000000"/>
                </a:solidFill>
                <a:latin typeface="Arial"/>
                <a:ea typeface="+mn-ea"/>
              </a:rPr>
              <a:t>to reimburse their CPSE costs</a:t>
            </a:r>
          </a:p>
          <a:p>
            <a:pPr marL="342900" lvl="0" indent="-342900">
              <a:lnSpc>
                <a:spcPct val="80000"/>
              </a:lnSpc>
              <a:spcBef>
                <a:spcPct val="20000"/>
              </a:spcBef>
              <a:buClr>
                <a:srgbClr val="00007D"/>
              </a:buClr>
              <a:buSzPct val="75000"/>
              <a:buFont typeface="Wingdings" pitchFamily="2" charset="2"/>
              <a:buChar char="n"/>
            </a:pPr>
            <a:endParaRPr lang="en-US" altLang="en-US" sz="2000" kern="0" dirty="0">
              <a:solidFill>
                <a:srgbClr val="000000"/>
              </a:solidFill>
              <a:latin typeface="Arial"/>
              <a:ea typeface="+mn-ea"/>
            </a:endParaRPr>
          </a:p>
          <a:p>
            <a:pPr marL="342900" lvl="0" indent="-342900">
              <a:lnSpc>
                <a:spcPct val="80000"/>
              </a:lnSpc>
              <a:spcBef>
                <a:spcPct val="20000"/>
              </a:spcBef>
              <a:buClr>
                <a:srgbClr val="00007D"/>
              </a:buClr>
              <a:buSzPct val="75000"/>
              <a:buFont typeface="Wingdings" pitchFamily="2" charset="2"/>
              <a:buChar char="n"/>
            </a:pPr>
            <a:r>
              <a:rPr lang="en-US" altLang="en-US" sz="2000" kern="0" dirty="0">
                <a:solidFill>
                  <a:srgbClr val="000000"/>
                </a:solidFill>
                <a:latin typeface="Arial"/>
                <a:ea typeface="+mn-ea"/>
              </a:rPr>
              <a:t>County submits matching AVL to STAC Unit for CPSE costs </a:t>
            </a:r>
            <a:r>
              <a:rPr lang="en-US" altLang="en-US" sz="2000" kern="0" dirty="0" smtClean="0">
                <a:solidFill>
                  <a:srgbClr val="000000"/>
                </a:solidFill>
                <a:latin typeface="Arial"/>
                <a:ea typeface="+mn-ea"/>
              </a:rPr>
              <a:t>they    </a:t>
            </a:r>
            <a:r>
              <a:rPr lang="en-US" altLang="en-US" sz="2000" kern="0" dirty="0">
                <a:solidFill>
                  <a:srgbClr val="000000"/>
                </a:solidFill>
                <a:latin typeface="Arial"/>
                <a:ea typeface="+mn-ea"/>
              </a:rPr>
              <a:t>have </a:t>
            </a:r>
            <a:r>
              <a:rPr lang="en-US" altLang="en-US" sz="2000" u="sng" kern="0" dirty="0">
                <a:solidFill>
                  <a:srgbClr val="000000"/>
                </a:solidFill>
                <a:latin typeface="Arial"/>
                <a:ea typeface="+mn-ea"/>
              </a:rPr>
              <a:t>paid</a:t>
            </a:r>
            <a:r>
              <a:rPr lang="en-US" altLang="en-US" sz="2000" kern="0" dirty="0">
                <a:solidFill>
                  <a:srgbClr val="000000"/>
                </a:solidFill>
                <a:latin typeface="Arial"/>
                <a:ea typeface="+mn-ea"/>
              </a:rPr>
              <a:t> to a district (59.5% aid)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228600" y="209550"/>
            <a:ext cx="8686800" cy="762000"/>
          </a:xfrm>
        </p:spPr>
        <p:txBody>
          <a:bodyPr>
            <a:normAutofit/>
          </a:bodyPr>
          <a:lstStyle/>
          <a:p>
            <a:pPr>
              <a:defRPr/>
            </a:pPr>
            <a:r>
              <a:rPr lang="en-US" altLang="en-US" sz="3200" dirty="0"/>
              <a:t>Section 4410 Preschool Reimbursements</a:t>
            </a:r>
            <a:endParaRPr lang="en-US" sz="3200" dirty="0">
              <a:cs typeface="+mj-cs"/>
            </a:endParaRPr>
          </a:p>
        </p:txBody>
      </p:sp>
      <p:sp>
        <p:nvSpPr>
          <p:cNvPr id="4" name="Rectangle 3"/>
          <p:cNvSpPr/>
          <p:nvPr/>
        </p:nvSpPr>
        <p:spPr>
          <a:xfrm>
            <a:off x="228600" y="895349"/>
            <a:ext cx="4572000" cy="2431435"/>
          </a:xfrm>
          <a:prstGeom prst="rect">
            <a:avLst/>
          </a:prstGeom>
        </p:spPr>
        <p:txBody>
          <a:bodyPr wrap="square">
            <a:spAutoFit/>
          </a:bodyPr>
          <a:lstStyle/>
          <a:p>
            <a:pPr marL="342900" lvl="0" indent="-342900">
              <a:spcBef>
                <a:spcPct val="20000"/>
              </a:spcBef>
              <a:buClr>
                <a:srgbClr val="00007D"/>
              </a:buClr>
              <a:buSzPct val="75000"/>
              <a:buFont typeface="Wingdings" pitchFamily="2" charset="2"/>
              <a:buChar char="n"/>
            </a:pPr>
            <a:r>
              <a:rPr lang="en-US" altLang="en-US" sz="2800" kern="0" dirty="0" smtClean="0">
                <a:solidFill>
                  <a:srgbClr val="000000"/>
                </a:solidFill>
                <a:latin typeface="Arial"/>
                <a:ea typeface="+mn-ea"/>
              </a:rPr>
              <a:t>PRESCHOOL SERVICES</a:t>
            </a:r>
            <a:r>
              <a:rPr lang="en-US" altLang="en-US" sz="2800" kern="0" dirty="0">
                <a:solidFill>
                  <a:srgbClr val="000000"/>
                </a:solidFill>
                <a:latin typeface="Arial"/>
                <a:ea typeface="+mn-ea"/>
              </a:rPr>
              <a:t>:</a:t>
            </a:r>
          </a:p>
          <a:p>
            <a:pPr marL="742950" lvl="1" indent="-285750">
              <a:spcBef>
                <a:spcPct val="20000"/>
              </a:spcBef>
              <a:buClr>
                <a:srgbClr val="9999CC"/>
              </a:buClr>
              <a:buSzPct val="80000"/>
              <a:buFont typeface="Wingdings" pitchFamily="2" charset="2"/>
              <a:buChar char="¨"/>
            </a:pPr>
            <a:r>
              <a:rPr lang="en-US" altLang="en-US" sz="2000" kern="0" dirty="0">
                <a:solidFill>
                  <a:srgbClr val="000000"/>
                </a:solidFill>
                <a:latin typeface="Arial"/>
              </a:rPr>
              <a:t>CENTER-BASED SERVICES</a:t>
            </a:r>
          </a:p>
          <a:p>
            <a:pPr marL="742950" lvl="1" indent="-285750">
              <a:spcBef>
                <a:spcPct val="20000"/>
              </a:spcBef>
              <a:buClr>
                <a:srgbClr val="9999CC"/>
              </a:buClr>
              <a:buSzPct val="80000"/>
              <a:buFont typeface="Wingdings" pitchFamily="2" charset="2"/>
              <a:buChar char="¨"/>
            </a:pPr>
            <a:r>
              <a:rPr lang="en-US" altLang="en-US" sz="2000" kern="0" dirty="0">
                <a:solidFill>
                  <a:srgbClr val="000000"/>
                </a:solidFill>
                <a:latin typeface="Arial"/>
              </a:rPr>
              <a:t>SEIS SERVICES</a:t>
            </a:r>
          </a:p>
          <a:p>
            <a:pPr marL="742950" lvl="1" indent="-285750">
              <a:spcBef>
                <a:spcPct val="20000"/>
              </a:spcBef>
              <a:buClr>
                <a:srgbClr val="9999CC"/>
              </a:buClr>
              <a:buSzPct val="80000"/>
              <a:buFont typeface="Wingdings" pitchFamily="2" charset="2"/>
              <a:buChar char="¨"/>
            </a:pPr>
            <a:r>
              <a:rPr lang="en-US" altLang="en-US" sz="2000" kern="0" dirty="0">
                <a:solidFill>
                  <a:srgbClr val="000000"/>
                </a:solidFill>
                <a:latin typeface="Arial"/>
              </a:rPr>
              <a:t>RELATED SERVICES</a:t>
            </a:r>
          </a:p>
          <a:p>
            <a:pPr marL="742950" lvl="1" indent="-285750">
              <a:spcBef>
                <a:spcPct val="20000"/>
              </a:spcBef>
              <a:buClr>
                <a:srgbClr val="9999CC"/>
              </a:buClr>
              <a:buSzPct val="80000"/>
              <a:buFont typeface="Wingdings" pitchFamily="2" charset="2"/>
              <a:buChar char="¨"/>
            </a:pPr>
            <a:r>
              <a:rPr lang="en-US" altLang="en-US" sz="2000" kern="0" dirty="0">
                <a:solidFill>
                  <a:srgbClr val="000000"/>
                </a:solidFill>
                <a:latin typeface="Arial"/>
              </a:rPr>
              <a:t>TRANSPORTATION</a:t>
            </a:r>
          </a:p>
        </p:txBody>
      </p:sp>
      <p:sp>
        <p:nvSpPr>
          <p:cNvPr id="5" name="Rectangle 4"/>
          <p:cNvSpPr/>
          <p:nvPr/>
        </p:nvSpPr>
        <p:spPr>
          <a:xfrm>
            <a:off x="4562475" y="895349"/>
            <a:ext cx="4572000" cy="954107"/>
          </a:xfrm>
          <a:prstGeom prst="rect">
            <a:avLst/>
          </a:prstGeom>
        </p:spPr>
        <p:txBody>
          <a:bodyPr>
            <a:spAutoFit/>
          </a:bodyPr>
          <a:lstStyle/>
          <a:p>
            <a:pPr marL="342900" lvl="0" indent="-342900">
              <a:spcBef>
                <a:spcPct val="20000"/>
              </a:spcBef>
              <a:buClr>
                <a:srgbClr val="00007D"/>
              </a:buClr>
              <a:buSzPct val="75000"/>
              <a:buFont typeface="Wingdings" pitchFamily="2" charset="2"/>
              <a:buChar char="n"/>
            </a:pPr>
            <a:r>
              <a:rPr lang="en-US" altLang="en-US" sz="2800" kern="0" dirty="0">
                <a:solidFill>
                  <a:srgbClr val="000000"/>
                </a:solidFill>
                <a:latin typeface="Arial"/>
                <a:ea typeface="+mn-ea"/>
              </a:rPr>
              <a:t>PRESCHOOL EVALUATIONS</a:t>
            </a:r>
          </a:p>
        </p:txBody>
      </p:sp>
      <p:sp>
        <p:nvSpPr>
          <p:cNvPr id="6" name="Rectangle 5"/>
          <p:cNvSpPr/>
          <p:nvPr/>
        </p:nvSpPr>
        <p:spPr>
          <a:xfrm>
            <a:off x="228600" y="3562350"/>
            <a:ext cx="6172200" cy="1261884"/>
          </a:xfrm>
          <a:prstGeom prst="rect">
            <a:avLst/>
          </a:prstGeom>
        </p:spPr>
        <p:txBody>
          <a:bodyPr wrap="square">
            <a:spAutoFit/>
          </a:bodyPr>
          <a:lstStyle/>
          <a:p>
            <a:pPr marL="342900" lvl="0" indent="-342900">
              <a:spcBef>
                <a:spcPct val="20000"/>
              </a:spcBef>
              <a:buClr>
                <a:srgbClr val="00007D"/>
              </a:buClr>
              <a:buSzPct val="75000"/>
              <a:buFont typeface="Wingdings" pitchFamily="2" charset="2"/>
              <a:buChar char="n"/>
              <a:defRPr/>
            </a:pPr>
            <a:r>
              <a:rPr lang="en-US" altLang="en-US" sz="2800" kern="0" dirty="0">
                <a:solidFill>
                  <a:srgbClr val="000000"/>
                </a:solidFill>
                <a:latin typeface="Arial"/>
                <a:ea typeface="+mn-ea"/>
              </a:rPr>
              <a:t>ADMINISTRATIVE COSTS:</a:t>
            </a:r>
          </a:p>
          <a:p>
            <a:pPr lvl="1">
              <a:spcBef>
                <a:spcPct val="20000"/>
              </a:spcBef>
              <a:buClr>
                <a:srgbClr val="9999CC"/>
              </a:buClr>
              <a:buSzPct val="80000"/>
              <a:buFont typeface="Wingdings" pitchFamily="2" charset="2"/>
              <a:buChar char="¨"/>
              <a:defRPr/>
            </a:pPr>
            <a:r>
              <a:rPr lang="en-US" altLang="en-US" sz="2000" kern="0" dirty="0" smtClean="0">
                <a:solidFill>
                  <a:srgbClr val="000000"/>
                </a:solidFill>
                <a:latin typeface="Arial"/>
                <a:ea typeface="+mn-ea"/>
              </a:rPr>
              <a:t> CPSE </a:t>
            </a:r>
            <a:r>
              <a:rPr lang="en-US" altLang="en-US" sz="2000" kern="0" dirty="0">
                <a:solidFill>
                  <a:srgbClr val="000000"/>
                </a:solidFill>
                <a:latin typeface="Arial"/>
                <a:ea typeface="+mn-ea"/>
              </a:rPr>
              <a:t>ADMINISTRATIVE COSTS</a:t>
            </a:r>
          </a:p>
          <a:p>
            <a:pPr lvl="1">
              <a:spcBef>
                <a:spcPct val="20000"/>
              </a:spcBef>
              <a:buClr>
                <a:srgbClr val="9999CC"/>
              </a:buClr>
              <a:buSzPct val="80000"/>
              <a:buFont typeface="Wingdings" pitchFamily="2" charset="2"/>
              <a:buChar char="¨"/>
              <a:defRPr/>
            </a:pPr>
            <a:r>
              <a:rPr lang="en-US" altLang="en-US" sz="2000" kern="0" dirty="0" smtClean="0">
                <a:solidFill>
                  <a:srgbClr val="000000"/>
                </a:solidFill>
                <a:latin typeface="Arial"/>
                <a:ea typeface="+mn-ea"/>
              </a:rPr>
              <a:t> COUNTY </a:t>
            </a:r>
            <a:r>
              <a:rPr lang="en-US" altLang="en-US" sz="2000" kern="0" dirty="0">
                <a:solidFill>
                  <a:srgbClr val="000000"/>
                </a:solidFill>
                <a:latin typeface="Arial"/>
                <a:ea typeface="+mn-ea"/>
              </a:rPr>
              <a:t>ADMINISTRATIVE COSTS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9550"/>
            <a:ext cx="8686800" cy="609600"/>
          </a:xfrm>
        </p:spPr>
        <p:txBody>
          <a:bodyPr>
            <a:normAutofit/>
          </a:bodyPr>
          <a:lstStyle/>
          <a:p>
            <a:pPr algn="ctr"/>
            <a:r>
              <a:rPr lang="en-US" altLang="en-US" sz="3200" dirty="0"/>
              <a:t>Preschool Resources</a:t>
            </a:r>
            <a:endParaRPr lang="en-US" sz="3200" dirty="0"/>
          </a:p>
        </p:txBody>
      </p:sp>
      <p:sp>
        <p:nvSpPr>
          <p:cNvPr id="4" name="Rectangle 3"/>
          <p:cNvSpPr/>
          <p:nvPr/>
        </p:nvSpPr>
        <p:spPr>
          <a:xfrm>
            <a:off x="304800" y="819150"/>
            <a:ext cx="8534400" cy="4339650"/>
          </a:xfrm>
          <a:prstGeom prst="rect">
            <a:avLst/>
          </a:prstGeom>
        </p:spPr>
        <p:txBody>
          <a:bodyPr wrap="square">
            <a:spAutoFit/>
          </a:bodyPr>
          <a:lstStyle/>
          <a:p>
            <a:pPr marL="342900" lvl="0" indent="-342900" eaLnBrk="0" hangingPunct="0">
              <a:spcBef>
                <a:spcPct val="20000"/>
              </a:spcBef>
              <a:buClr>
                <a:srgbClr val="00007D"/>
              </a:buClr>
              <a:buSzPct val="75000"/>
              <a:buFont typeface="Wingdings" pitchFamily="2" charset="2"/>
              <a:buChar char="n"/>
            </a:pPr>
            <a:r>
              <a:rPr lang="en-US" altLang="en-US" sz="2400" kern="0" dirty="0">
                <a:solidFill>
                  <a:srgbClr val="000000"/>
                </a:solidFill>
                <a:latin typeface="Arial"/>
                <a:ea typeface="+mn-ea"/>
              </a:rPr>
              <a:t>STAC Unit   (518) 474-7116</a:t>
            </a:r>
          </a:p>
          <a:p>
            <a:pPr marL="742950" lvl="1" indent="-285750" eaLnBrk="0" hangingPunct="0">
              <a:spcBef>
                <a:spcPct val="20000"/>
              </a:spcBef>
              <a:buClr>
                <a:srgbClr val="9999CC"/>
              </a:buClr>
              <a:buSzPct val="80000"/>
              <a:buFont typeface="Wingdings" pitchFamily="2" charset="2"/>
              <a:buChar char="¨"/>
            </a:pPr>
            <a:r>
              <a:rPr lang="en-US" altLang="en-US" sz="2000" kern="0" dirty="0">
                <a:solidFill>
                  <a:srgbClr val="000000"/>
                </a:solidFill>
                <a:latin typeface="Arial"/>
              </a:rPr>
              <a:t>Preschool Supervisor – Sheila Costa</a:t>
            </a:r>
          </a:p>
          <a:p>
            <a:pPr marL="742950" lvl="1" indent="-285750" eaLnBrk="0" hangingPunct="0">
              <a:spcBef>
                <a:spcPct val="20000"/>
              </a:spcBef>
              <a:buClr>
                <a:srgbClr val="9999CC"/>
              </a:buClr>
              <a:buSzPct val="80000"/>
              <a:buFont typeface="Wingdings" pitchFamily="2" charset="2"/>
              <a:buChar char="¨"/>
            </a:pPr>
            <a:r>
              <a:rPr lang="en-US" altLang="en-US" sz="2000" kern="0" dirty="0">
                <a:solidFill>
                  <a:srgbClr val="000000"/>
                </a:solidFill>
                <a:latin typeface="Arial"/>
              </a:rPr>
              <a:t>AVL Processing – Bob Wojtkiewicz</a:t>
            </a:r>
          </a:p>
          <a:p>
            <a:pPr marL="742950" lvl="1" indent="-285750" eaLnBrk="0" hangingPunct="0">
              <a:spcBef>
                <a:spcPct val="20000"/>
              </a:spcBef>
              <a:buClr>
                <a:srgbClr val="9999CC"/>
              </a:buClr>
              <a:buSzPct val="80000"/>
              <a:buFont typeface="Wingdings" pitchFamily="2" charset="2"/>
              <a:buChar char="¨"/>
            </a:pPr>
            <a:endParaRPr lang="en-US" altLang="en-US" sz="1000" kern="0" dirty="0">
              <a:solidFill>
                <a:srgbClr val="000000"/>
              </a:solidFill>
              <a:latin typeface="Arial"/>
            </a:endParaRPr>
          </a:p>
          <a:p>
            <a:pPr marL="342900" lvl="0" indent="-342900" eaLnBrk="0" hangingPunct="0">
              <a:spcBef>
                <a:spcPct val="20000"/>
              </a:spcBef>
              <a:buClr>
                <a:srgbClr val="00007D"/>
              </a:buClr>
              <a:buSzPct val="75000"/>
              <a:buFont typeface="Wingdings" pitchFamily="2" charset="2"/>
              <a:buChar char="n"/>
            </a:pPr>
            <a:r>
              <a:rPr lang="en-US" altLang="en-US" sz="2400" kern="0" dirty="0">
                <a:solidFill>
                  <a:srgbClr val="000000"/>
                </a:solidFill>
                <a:latin typeface="Arial"/>
                <a:ea typeface="+mn-ea"/>
              </a:rPr>
              <a:t>Office of Special Education (518) 473-6108</a:t>
            </a:r>
          </a:p>
          <a:p>
            <a:pPr marL="742950" lvl="1" indent="-285750" eaLnBrk="0" hangingPunct="0">
              <a:spcBef>
                <a:spcPct val="20000"/>
              </a:spcBef>
              <a:buClr>
                <a:srgbClr val="9999CC"/>
              </a:buClr>
              <a:buSzPct val="80000"/>
              <a:buFont typeface="Wingdings" pitchFamily="2" charset="2"/>
              <a:buChar char="¨"/>
            </a:pPr>
            <a:r>
              <a:rPr lang="en-US" altLang="en-US" sz="2000" kern="0" dirty="0">
                <a:solidFill>
                  <a:srgbClr val="000000"/>
                </a:solidFill>
                <a:latin typeface="Arial"/>
              </a:rPr>
              <a:t>Policy questions – Elina </a:t>
            </a:r>
            <a:r>
              <a:rPr lang="en-US" altLang="en-US" sz="2000" kern="0" dirty="0" err="1">
                <a:solidFill>
                  <a:srgbClr val="000000"/>
                </a:solidFill>
                <a:latin typeface="Arial"/>
              </a:rPr>
              <a:t>Tsenter</a:t>
            </a:r>
            <a:endParaRPr lang="en-US" altLang="en-US" sz="2000" kern="0" dirty="0">
              <a:solidFill>
                <a:srgbClr val="000000"/>
              </a:solidFill>
              <a:latin typeface="Arial"/>
            </a:endParaRPr>
          </a:p>
          <a:p>
            <a:pPr marL="742950" lvl="1" indent="-285750" eaLnBrk="0" hangingPunct="0">
              <a:spcBef>
                <a:spcPct val="20000"/>
              </a:spcBef>
              <a:buClr>
                <a:srgbClr val="9999CC"/>
              </a:buClr>
              <a:buSzPct val="80000"/>
              <a:buFont typeface="Wingdings" pitchFamily="2" charset="2"/>
              <a:buChar char="¨"/>
            </a:pPr>
            <a:endParaRPr lang="en-US" altLang="en-US" sz="1000" kern="0" dirty="0">
              <a:solidFill>
                <a:srgbClr val="000000"/>
              </a:solidFill>
              <a:latin typeface="Arial"/>
            </a:endParaRPr>
          </a:p>
          <a:p>
            <a:pPr marL="342900" lvl="0" indent="-342900" eaLnBrk="0" hangingPunct="0">
              <a:spcBef>
                <a:spcPct val="20000"/>
              </a:spcBef>
              <a:buClr>
                <a:srgbClr val="00007D"/>
              </a:buClr>
              <a:buSzPct val="75000"/>
              <a:buFont typeface="Wingdings" pitchFamily="2" charset="2"/>
              <a:buChar char="n"/>
            </a:pPr>
            <a:r>
              <a:rPr lang="en-US" altLang="en-US" sz="2400" kern="0" dirty="0">
                <a:solidFill>
                  <a:srgbClr val="000000"/>
                </a:solidFill>
                <a:latin typeface="Arial"/>
                <a:ea typeface="+mn-ea"/>
              </a:rPr>
              <a:t>STAC Preschool Listserv</a:t>
            </a:r>
          </a:p>
          <a:p>
            <a:pPr marL="742950" lvl="1" indent="-285750" eaLnBrk="0" hangingPunct="0">
              <a:spcBef>
                <a:spcPct val="20000"/>
              </a:spcBef>
              <a:buClr>
                <a:srgbClr val="9999CC"/>
              </a:buClr>
              <a:buSzPct val="80000"/>
              <a:buFont typeface="Wingdings" pitchFamily="2" charset="2"/>
              <a:buChar char="¨"/>
            </a:pPr>
            <a:r>
              <a:rPr lang="en-US" altLang="en-US" sz="2000" kern="0" dirty="0">
                <a:solidFill>
                  <a:srgbClr val="000000"/>
                </a:solidFill>
                <a:latin typeface="Arial"/>
              </a:rPr>
              <a:t>http://www.oms.nysed.gov/stac/listserv/</a:t>
            </a:r>
          </a:p>
          <a:p>
            <a:pPr marL="742950" lvl="1" indent="-285750" eaLnBrk="0" hangingPunct="0">
              <a:spcBef>
                <a:spcPct val="20000"/>
              </a:spcBef>
              <a:buClr>
                <a:srgbClr val="9999CC"/>
              </a:buClr>
              <a:buSzPct val="80000"/>
            </a:pPr>
            <a:endParaRPr lang="en-US" altLang="en-US" sz="1000" kern="0" dirty="0">
              <a:solidFill>
                <a:srgbClr val="000000"/>
              </a:solidFill>
              <a:latin typeface="Arial"/>
            </a:endParaRPr>
          </a:p>
          <a:p>
            <a:pPr marL="342900" lvl="0" indent="-342900" eaLnBrk="0" hangingPunct="0">
              <a:spcBef>
                <a:spcPct val="20000"/>
              </a:spcBef>
              <a:buClr>
                <a:srgbClr val="00007D"/>
              </a:buClr>
              <a:buSzPct val="75000"/>
              <a:buFont typeface="Wingdings" pitchFamily="2" charset="2"/>
              <a:buChar char="n"/>
            </a:pPr>
            <a:r>
              <a:rPr lang="en-US" altLang="en-US" sz="2400" kern="0" dirty="0">
                <a:solidFill>
                  <a:srgbClr val="000000"/>
                </a:solidFill>
                <a:latin typeface="Arial"/>
                <a:ea typeface="+mn-ea"/>
              </a:rPr>
              <a:t>STAC Homepage</a:t>
            </a:r>
          </a:p>
          <a:p>
            <a:pPr marL="742950" lvl="1" indent="-285750" eaLnBrk="0" hangingPunct="0">
              <a:spcBef>
                <a:spcPct val="20000"/>
              </a:spcBef>
              <a:buClr>
                <a:srgbClr val="9999CC"/>
              </a:buClr>
              <a:buSzPct val="80000"/>
              <a:buFont typeface="Wingdings" pitchFamily="2" charset="2"/>
              <a:buChar char="¨"/>
            </a:pPr>
            <a:r>
              <a:rPr lang="en-US" altLang="en-US" sz="2400" kern="0" dirty="0">
                <a:solidFill>
                  <a:srgbClr val="000000"/>
                </a:solidFill>
                <a:latin typeface="Arial"/>
              </a:rPr>
              <a:t>   </a:t>
            </a:r>
            <a:r>
              <a:rPr lang="en-US" altLang="en-US" sz="2000" kern="0" dirty="0">
                <a:solidFill>
                  <a:srgbClr val="000000"/>
                </a:solidFill>
                <a:latin typeface="Arial"/>
              </a:rPr>
              <a:t>http://www.oms.nysed.gov/stac/</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228600" y="209550"/>
            <a:ext cx="8686800" cy="762000"/>
          </a:xfrm>
        </p:spPr>
        <p:txBody>
          <a:bodyPr>
            <a:normAutofit/>
          </a:bodyPr>
          <a:lstStyle/>
          <a:p>
            <a:pPr algn="ctr">
              <a:defRPr/>
            </a:pPr>
            <a:r>
              <a:rPr lang="en-US" altLang="en-US" sz="3200" dirty="0"/>
              <a:t>Preschool Resources</a:t>
            </a:r>
            <a:endParaRPr lang="en-US" altLang="en-US" sz="3200" dirty="0" smtClean="0">
              <a:ea typeface="ＭＳ Ｐゴシック" pitchFamily="34" charset="-128"/>
            </a:endParaRPr>
          </a:p>
        </p:txBody>
      </p:sp>
      <p:sp>
        <p:nvSpPr>
          <p:cNvPr id="3" name="Rectangle 2"/>
          <p:cNvSpPr/>
          <p:nvPr/>
        </p:nvSpPr>
        <p:spPr>
          <a:xfrm>
            <a:off x="304800" y="742950"/>
            <a:ext cx="8153400" cy="4247317"/>
          </a:xfrm>
          <a:prstGeom prst="rect">
            <a:avLst/>
          </a:prstGeom>
        </p:spPr>
        <p:txBody>
          <a:bodyPr wrap="square">
            <a:spAutoFit/>
          </a:bodyPr>
          <a:lstStyle/>
          <a:p>
            <a:pPr marL="112713" lvl="0" indent="-112713" eaLnBrk="0" hangingPunct="0">
              <a:spcBef>
                <a:spcPct val="20000"/>
              </a:spcBef>
              <a:buClr>
                <a:srgbClr val="00007D"/>
              </a:buClr>
              <a:buSzPct val="75000"/>
              <a:buFont typeface="Wingdings" pitchFamily="2" charset="2"/>
              <a:buChar char="n"/>
            </a:pPr>
            <a:r>
              <a:rPr lang="en-US" altLang="en-US" sz="1800" b="1" kern="0" dirty="0">
                <a:solidFill>
                  <a:srgbClr val="000000"/>
                </a:solidFill>
                <a:latin typeface="Arial"/>
                <a:ea typeface="+mn-ea"/>
              </a:rPr>
              <a:t>SEIT / Related Service Policy Memo</a:t>
            </a:r>
          </a:p>
          <a:p>
            <a:pPr marL="338138" lvl="1" indent="-111125" eaLnBrk="0" hangingPunct="0">
              <a:spcBef>
                <a:spcPct val="20000"/>
              </a:spcBef>
              <a:buClr>
                <a:srgbClr val="9999CC"/>
              </a:buClr>
              <a:buSzPct val="80000"/>
              <a:buFont typeface="Wingdings" pitchFamily="2" charset="2"/>
              <a:buChar char="¨"/>
            </a:pPr>
            <a:r>
              <a:rPr lang="en-US" sz="1800" u="sng" dirty="0" smtClean="0">
                <a:solidFill>
                  <a:srgbClr val="0000FF"/>
                </a:solidFill>
                <a:latin typeface="Arial" panose="020B0604020202020204" pitchFamily="34" charset="0"/>
                <a:ea typeface="Calibri"/>
                <a:cs typeface="Arial" panose="020B0604020202020204" pitchFamily="34" charset="0"/>
                <a:hlinkClick r:id="rId2"/>
              </a:rPr>
              <a:t>http</a:t>
            </a:r>
            <a:r>
              <a:rPr lang="en-US" sz="1800" u="sng" dirty="0">
                <a:solidFill>
                  <a:srgbClr val="0000FF"/>
                </a:solidFill>
                <a:latin typeface="Arial" panose="020B0604020202020204" pitchFamily="34" charset="0"/>
                <a:ea typeface="Calibri"/>
                <a:cs typeface="Arial" panose="020B0604020202020204" pitchFamily="34" charset="0"/>
                <a:hlinkClick r:id="rId2"/>
              </a:rPr>
              <a:t>://</a:t>
            </a:r>
            <a:r>
              <a:rPr lang="en-US" sz="1800" u="sng" dirty="0" smtClean="0">
                <a:solidFill>
                  <a:srgbClr val="0000FF"/>
                </a:solidFill>
                <a:latin typeface="Arial" panose="020B0604020202020204" pitchFamily="34" charset="0"/>
                <a:ea typeface="Calibri"/>
                <a:cs typeface="Arial" panose="020B0604020202020204" pitchFamily="34" charset="0"/>
                <a:hlinkClick r:id="rId2"/>
              </a:rPr>
              <a:t>www.oms.nysed.gov/stac/preschool/correspondence/SEIS_Data_Collection_Guidance.pdf</a:t>
            </a:r>
            <a:endParaRPr lang="en-US" sz="1800" dirty="0">
              <a:latin typeface="Arial" panose="020B0604020202020204" pitchFamily="34" charset="0"/>
              <a:ea typeface="Calibri"/>
              <a:cs typeface="Arial" panose="020B0604020202020204" pitchFamily="34" charset="0"/>
            </a:endParaRPr>
          </a:p>
          <a:p>
            <a:pPr marL="112713" lvl="0" indent="-112713" eaLnBrk="0" hangingPunct="0">
              <a:spcBef>
                <a:spcPct val="20000"/>
              </a:spcBef>
              <a:buClr>
                <a:srgbClr val="00007D"/>
              </a:buClr>
              <a:buSzPct val="75000"/>
              <a:buFont typeface="Wingdings" pitchFamily="2" charset="2"/>
              <a:buChar char="n"/>
            </a:pPr>
            <a:r>
              <a:rPr lang="en-US" altLang="en-US" sz="1800" b="1" kern="0" dirty="0" smtClean="0">
                <a:solidFill>
                  <a:srgbClr val="000000"/>
                </a:solidFill>
                <a:latin typeface="Arial"/>
                <a:ea typeface="+mn-ea"/>
              </a:rPr>
              <a:t>Evaluation Policy Memo</a:t>
            </a:r>
          </a:p>
          <a:p>
            <a:pPr marL="338138" lvl="1" indent="-111125" eaLnBrk="0" hangingPunct="0">
              <a:spcBef>
                <a:spcPct val="20000"/>
              </a:spcBef>
              <a:buClr>
                <a:srgbClr val="9999CC"/>
              </a:buClr>
              <a:buSzPct val="80000"/>
              <a:buFont typeface="Wingdings" pitchFamily="2" charset="2"/>
              <a:buChar char="¨"/>
            </a:pPr>
            <a:r>
              <a:rPr lang="en-US" sz="1800" u="sng" dirty="0">
                <a:hlinkClick r:id="rId3"/>
              </a:rPr>
              <a:t>http://www.oms.nysed.gov/stac/preschool/policy/eval3-4yr803.pdf</a:t>
            </a:r>
            <a:endParaRPr lang="en-US" altLang="en-US" sz="1800" kern="0" dirty="0">
              <a:solidFill>
                <a:srgbClr val="000000"/>
              </a:solidFill>
              <a:latin typeface="Arial"/>
            </a:endParaRPr>
          </a:p>
          <a:p>
            <a:pPr marL="112713" lvl="0" indent="-112713" eaLnBrk="0" hangingPunct="0">
              <a:spcBef>
                <a:spcPct val="20000"/>
              </a:spcBef>
              <a:buClr>
                <a:srgbClr val="00007D"/>
              </a:buClr>
              <a:buSzPct val="75000"/>
              <a:buFont typeface="Wingdings" pitchFamily="2" charset="2"/>
              <a:buChar char="n"/>
            </a:pPr>
            <a:r>
              <a:rPr lang="en-US" altLang="en-US" sz="1800" b="1" kern="0" dirty="0" smtClean="0">
                <a:solidFill>
                  <a:srgbClr val="000000"/>
                </a:solidFill>
                <a:latin typeface="Arial"/>
                <a:ea typeface="+mn-ea"/>
              </a:rPr>
              <a:t>Transportation Policy Memo</a:t>
            </a:r>
          </a:p>
          <a:p>
            <a:pPr marL="338138" lvl="1" indent="-111125" eaLnBrk="0" hangingPunct="0">
              <a:spcBef>
                <a:spcPct val="20000"/>
              </a:spcBef>
              <a:buClr>
                <a:srgbClr val="9999CC"/>
              </a:buClr>
              <a:buSzPct val="80000"/>
              <a:buFont typeface="Wingdings" pitchFamily="2" charset="2"/>
              <a:buChar char="¨"/>
            </a:pPr>
            <a:r>
              <a:rPr lang="en-US" sz="1800" u="sng" dirty="0" smtClean="0">
                <a:solidFill>
                  <a:srgbClr val="0000FF"/>
                </a:solidFill>
                <a:latin typeface="Arial" panose="020B0604020202020204" pitchFamily="34" charset="0"/>
                <a:ea typeface="Calibri"/>
                <a:cs typeface="Arial" panose="020B0604020202020204" pitchFamily="34" charset="0"/>
                <a:hlinkClick r:id="rId4"/>
              </a:rPr>
              <a:t>http</a:t>
            </a:r>
            <a:r>
              <a:rPr lang="en-US" sz="1800" u="sng" dirty="0">
                <a:solidFill>
                  <a:srgbClr val="0000FF"/>
                </a:solidFill>
                <a:latin typeface="Arial" panose="020B0604020202020204" pitchFamily="34" charset="0"/>
                <a:ea typeface="Calibri"/>
                <a:cs typeface="Arial" panose="020B0604020202020204" pitchFamily="34" charset="0"/>
                <a:hlinkClick r:id="rId4"/>
              </a:rPr>
              <a:t>://</a:t>
            </a:r>
            <a:r>
              <a:rPr lang="en-US" sz="1800" u="sng" dirty="0" smtClean="0">
                <a:solidFill>
                  <a:srgbClr val="0000FF"/>
                </a:solidFill>
                <a:latin typeface="Arial" panose="020B0604020202020204" pitchFamily="34" charset="0"/>
                <a:ea typeface="Calibri"/>
                <a:cs typeface="Arial" panose="020B0604020202020204" pitchFamily="34" charset="0"/>
                <a:hlinkClick r:id="rId4"/>
              </a:rPr>
              <a:t>www.p12.nysed.gov/specialed/publications/preschooltrans-811.htm</a:t>
            </a:r>
            <a:endParaRPr lang="en-US" sz="1800" dirty="0" smtClean="0">
              <a:latin typeface="Arial" panose="020B0604020202020204" pitchFamily="34" charset="0"/>
              <a:ea typeface="Calibri"/>
              <a:cs typeface="Arial" panose="020B0604020202020204" pitchFamily="34" charset="0"/>
            </a:endParaRPr>
          </a:p>
          <a:p>
            <a:pPr marL="112713" lvl="0" indent="-112713" eaLnBrk="0" hangingPunct="0">
              <a:spcBef>
                <a:spcPct val="20000"/>
              </a:spcBef>
              <a:buClr>
                <a:srgbClr val="00007D"/>
              </a:buClr>
              <a:buSzPct val="75000"/>
              <a:buFont typeface="Wingdings" pitchFamily="2" charset="2"/>
              <a:buChar char="n"/>
            </a:pPr>
            <a:r>
              <a:rPr lang="en-US" altLang="en-US" sz="1800" b="1" kern="0" dirty="0" smtClean="0">
                <a:solidFill>
                  <a:srgbClr val="000000"/>
                </a:solidFill>
                <a:latin typeface="Arial"/>
                <a:ea typeface="+mn-ea"/>
              </a:rPr>
              <a:t>STAC Online System Request for Access Form</a:t>
            </a:r>
          </a:p>
          <a:p>
            <a:pPr marL="338138" lvl="1" indent="-111125" eaLnBrk="0" hangingPunct="0">
              <a:spcBef>
                <a:spcPct val="20000"/>
              </a:spcBef>
              <a:buClr>
                <a:srgbClr val="9999CC"/>
              </a:buClr>
              <a:buSzPct val="80000"/>
              <a:buFont typeface="Wingdings" pitchFamily="2" charset="2"/>
              <a:buChar char="¨"/>
            </a:pPr>
            <a:r>
              <a:rPr lang="en-US" sz="1800" u="sng" dirty="0" smtClean="0">
                <a:hlinkClick r:id="rId5"/>
              </a:rPr>
              <a:t>http</a:t>
            </a:r>
            <a:r>
              <a:rPr lang="en-US" sz="1800" u="sng" dirty="0">
                <a:hlinkClick r:id="rId5"/>
              </a:rPr>
              <a:t>://</a:t>
            </a:r>
            <a:r>
              <a:rPr lang="en-US" sz="1800" u="sng" dirty="0" smtClean="0">
                <a:hlinkClick r:id="rId5"/>
              </a:rPr>
              <a:t>www.oms.nysed.gov/stac/forms/stac_access_form.pdf</a:t>
            </a:r>
            <a:endParaRPr lang="en-US" sz="1800" u="sng" dirty="0" smtClean="0"/>
          </a:p>
          <a:p>
            <a:pPr marL="338138" lvl="1" indent="-111125" eaLnBrk="0" hangingPunct="0">
              <a:spcBef>
                <a:spcPct val="20000"/>
              </a:spcBef>
              <a:buClr>
                <a:srgbClr val="9999CC"/>
              </a:buClr>
              <a:buSzPct val="80000"/>
              <a:buFont typeface="Wingdings" pitchFamily="2" charset="2"/>
              <a:buChar char="¨"/>
            </a:pPr>
            <a:r>
              <a:rPr lang="en-US" sz="1800" u="sng" dirty="0">
                <a:hlinkClick r:id="rId6"/>
              </a:rPr>
              <a:t>http://www.oms.nysed.gov/stac/forms/stac_access_form_consultants.pdf</a:t>
            </a:r>
            <a:endParaRPr lang="en-US" sz="1800" dirty="0"/>
          </a:p>
          <a:p>
            <a:pPr marL="112713" lvl="0" indent="-112713" eaLnBrk="0" hangingPunct="0">
              <a:spcBef>
                <a:spcPct val="20000"/>
              </a:spcBef>
              <a:buClr>
                <a:srgbClr val="00007D"/>
              </a:buClr>
              <a:buSzPct val="75000"/>
              <a:buFont typeface="Wingdings" pitchFamily="2" charset="2"/>
              <a:buChar char="n"/>
            </a:pPr>
            <a:r>
              <a:rPr lang="en-US" altLang="en-US" sz="1800" b="1" kern="0" dirty="0" smtClean="0">
                <a:solidFill>
                  <a:srgbClr val="000000"/>
                </a:solidFill>
                <a:latin typeface="Arial"/>
                <a:ea typeface="+mn-ea"/>
              </a:rPr>
              <a:t>Tuition </a:t>
            </a:r>
            <a:r>
              <a:rPr lang="en-US" altLang="en-US" sz="1800" b="1" kern="0" dirty="0">
                <a:solidFill>
                  <a:srgbClr val="000000"/>
                </a:solidFill>
                <a:latin typeface="Arial"/>
                <a:ea typeface="+mn-ea"/>
              </a:rPr>
              <a:t>Rates for Preschool Students with Disabilities</a:t>
            </a:r>
          </a:p>
          <a:p>
            <a:pPr marL="338138" lvl="1" indent="-111125" eaLnBrk="0" hangingPunct="0">
              <a:spcBef>
                <a:spcPct val="20000"/>
              </a:spcBef>
              <a:buClr>
                <a:srgbClr val="9999CC"/>
              </a:buClr>
              <a:buSzPct val="80000"/>
              <a:buFont typeface="Wingdings" pitchFamily="2" charset="2"/>
              <a:buChar char="¨"/>
            </a:pPr>
            <a:r>
              <a:rPr lang="en-US" altLang="en-US" sz="1800" kern="0" dirty="0">
                <a:solidFill>
                  <a:srgbClr val="000000"/>
                </a:solidFill>
                <a:latin typeface="Arial"/>
                <a:hlinkClick r:id="rId7"/>
              </a:rPr>
              <a:t>http://</a:t>
            </a:r>
            <a:r>
              <a:rPr lang="en-US" altLang="en-US" sz="1800" kern="0" dirty="0" smtClean="0">
                <a:solidFill>
                  <a:srgbClr val="000000"/>
                </a:solidFill>
                <a:latin typeface="Arial"/>
                <a:hlinkClick r:id="rId7"/>
              </a:rPr>
              <a:t>www.oms.nysed.gov/rsu/WorkgroupDocs/AReportPursuanttoChapter545oftheLawsof2013.pdf</a:t>
            </a:r>
            <a:endParaRPr lang="en-US" altLang="en-US" sz="1800" kern="0" dirty="0">
              <a:solidFill>
                <a:srgbClr val="000000"/>
              </a:solidFill>
              <a:latin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ne 35"/>
          <p:cNvSpPr>
            <a:spLocks noChangeShapeType="1"/>
          </p:cNvSpPr>
          <p:nvPr/>
        </p:nvSpPr>
        <p:spPr bwMode="auto">
          <a:xfrm>
            <a:off x="1562100" y="2038350"/>
            <a:ext cx="0" cy="98107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 name="Line 37"/>
          <p:cNvSpPr>
            <a:spLocks noChangeShapeType="1"/>
          </p:cNvSpPr>
          <p:nvPr/>
        </p:nvSpPr>
        <p:spPr bwMode="auto">
          <a:xfrm flipH="1">
            <a:off x="5791200" y="1524000"/>
            <a:ext cx="952500" cy="4667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 name="Line 38"/>
          <p:cNvSpPr>
            <a:spLocks noChangeShapeType="1"/>
          </p:cNvSpPr>
          <p:nvPr/>
        </p:nvSpPr>
        <p:spPr bwMode="auto">
          <a:xfrm flipH="1" flipV="1">
            <a:off x="5486400" y="2800350"/>
            <a:ext cx="1143000" cy="6858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Line 36"/>
          <p:cNvSpPr>
            <a:spLocks noChangeShapeType="1"/>
          </p:cNvSpPr>
          <p:nvPr/>
        </p:nvSpPr>
        <p:spPr bwMode="auto">
          <a:xfrm flipV="1">
            <a:off x="2514600" y="2800350"/>
            <a:ext cx="1143000" cy="6858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Title 1"/>
          <p:cNvSpPr>
            <a:spLocks noGrp="1"/>
          </p:cNvSpPr>
          <p:nvPr>
            <p:ph type="title"/>
          </p:nvPr>
        </p:nvSpPr>
        <p:spPr>
          <a:xfrm>
            <a:off x="228600" y="209550"/>
            <a:ext cx="8686800" cy="838200"/>
          </a:xfrm>
        </p:spPr>
        <p:txBody>
          <a:bodyPr>
            <a:noAutofit/>
          </a:bodyPr>
          <a:lstStyle/>
          <a:p>
            <a:r>
              <a:rPr lang="en-US" altLang="en-US" sz="2800" dirty="0"/>
              <a:t>Basic Process</a:t>
            </a:r>
            <a:r>
              <a:rPr lang="en-US" altLang="en-US" sz="2400" dirty="0"/>
              <a:t> – Preschool Services and Evaluations</a:t>
            </a:r>
            <a:endParaRPr lang="en-US" sz="2400" dirty="0"/>
          </a:p>
        </p:txBody>
      </p:sp>
      <p:sp>
        <p:nvSpPr>
          <p:cNvPr id="4" name="Oval 33"/>
          <p:cNvSpPr>
            <a:spLocks noChangeArrowheads="1"/>
          </p:cNvSpPr>
          <p:nvPr/>
        </p:nvSpPr>
        <p:spPr bwMode="auto">
          <a:xfrm>
            <a:off x="3314700" y="1276350"/>
            <a:ext cx="2514600" cy="18288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a:spcBef>
                <a:spcPct val="50000"/>
              </a:spcBef>
              <a:buClrTx/>
              <a:buSzTx/>
              <a:buFontTx/>
              <a:buNone/>
            </a:pPr>
            <a:r>
              <a:rPr lang="en-US" altLang="en-US" sz="1800" dirty="0"/>
              <a:t>Approved Child Evaluation or Service Record on STAC System</a:t>
            </a:r>
          </a:p>
        </p:txBody>
      </p:sp>
      <p:sp>
        <p:nvSpPr>
          <p:cNvPr id="7" name="AutoShape 29"/>
          <p:cNvSpPr>
            <a:spLocks noChangeArrowheads="1"/>
          </p:cNvSpPr>
          <p:nvPr/>
        </p:nvSpPr>
        <p:spPr bwMode="auto">
          <a:xfrm>
            <a:off x="533400" y="1133475"/>
            <a:ext cx="2057400" cy="1066800"/>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a:spcBef>
                <a:spcPct val="0"/>
              </a:spcBef>
              <a:buClrTx/>
              <a:buSzTx/>
              <a:buNone/>
            </a:pPr>
            <a:r>
              <a:rPr lang="en-US" altLang="en-US" sz="1800" b="1" dirty="0">
                <a:solidFill>
                  <a:schemeClr val="bg1"/>
                </a:solidFill>
              </a:rPr>
              <a:t>CPSE evaluates, determines disability and service needs</a:t>
            </a:r>
          </a:p>
        </p:txBody>
      </p:sp>
      <p:sp>
        <p:nvSpPr>
          <p:cNvPr id="9" name="AutoShape 30"/>
          <p:cNvSpPr>
            <a:spLocks noChangeArrowheads="1"/>
          </p:cNvSpPr>
          <p:nvPr/>
        </p:nvSpPr>
        <p:spPr bwMode="auto">
          <a:xfrm>
            <a:off x="533400" y="3028950"/>
            <a:ext cx="2019300" cy="1066800"/>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a:spcBef>
                <a:spcPct val="0"/>
              </a:spcBef>
              <a:buClrTx/>
              <a:buSzTx/>
              <a:buNone/>
            </a:pPr>
            <a:r>
              <a:rPr lang="en-US" altLang="en-US" sz="1800" b="1" dirty="0">
                <a:solidFill>
                  <a:schemeClr val="bg1"/>
                </a:solidFill>
              </a:rPr>
              <a:t>County submits STAC record, contracts / pays providers</a:t>
            </a:r>
          </a:p>
        </p:txBody>
      </p:sp>
      <p:sp>
        <p:nvSpPr>
          <p:cNvPr id="10" name="AutoShape 39"/>
          <p:cNvSpPr>
            <a:spLocks noChangeArrowheads="1"/>
          </p:cNvSpPr>
          <p:nvPr/>
        </p:nvSpPr>
        <p:spPr bwMode="auto">
          <a:xfrm>
            <a:off x="3390900" y="3448050"/>
            <a:ext cx="2362200" cy="1600200"/>
          </a:xfrm>
          <a:prstGeom prst="flowChartProcess">
            <a:avLst/>
          </a:prstGeom>
          <a:solidFill>
            <a:srgbClr val="78953D"/>
          </a:solidFill>
          <a:ln w="9525">
            <a:solidFill>
              <a:schemeClr val="tx1"/>
            </a:solidFill>
            <a:miter lim="800000"/>
            <a:headEnd/>
            <a:tailEnd/>
          </a:ln>
          <a:effectLst/>
          <a:extLst/>
        </p:spPr>
        <p:txBody>
          <a:bodyPr anchor="ct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a:spcBef>
                <a:spcPct val="0"/>
              </a:spcBef>
              <a:buClrTx/>
              <a:buSzTx/>
              <a:buFontTx/>
              <a:buNone/>
            </a:pPr>
            <a:r>
              <a:rPr lang="en-US" altLang="en-US" sz="1800" b="1" dirty="0">
                <a:solidFill>
                  <a:schemeClr val="bg1"/>
                </a:solidFill>
              </a:rPr>
              <a:t>County verifies services delivered and paid to generate 59.5% reimbursement</a:t>
            </a:r>
          </a:p>
        </p:txBody>
      </p:sp>
      <p:sp>
        <p:nvSpPr>
          <p:cNvPr id="11" name="AutoShape 32"/>
          <p:cNvSpPr>
            <a:spLocks noChangeArrowheads="1"/>
          </p:cNvSpPr>
          <p:nvPr/>
        </p:nvSpPr>
        <p:spPr bwMode="auto">
          <a:xfrm>
            <a:off x="6553200" y="1128712"/>
            <a:ext cx="2209800" cy="1214438"/>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a:spcBef>
                <a:spcPct val="0"/>
              </a:spcBef>
              <a:buClrTx/>
              <a:buSzTx/>
              <a:buNone/>
            </a:pPr>
            <a:r>
              <a:rPr lang="en-US" altLang="en-US" sz="1800" b="1" dirty="0">
                <a:solidFill>
                  <a:schemeClr val="bg1"/>
                </a:solidFill>
              </a:rPr>
              <a:t>Programs are approved by NYSED Office of Special Education</a:t>
            </a:r>
          </a:p>
        </p:txBody>
      </p:sp>
      <p:sp>
        <p:nvSpPr>
          <p:cNvPr id="12" name="AutoShape 31"/>
          <p:cNvSpPr>
            <a:spLocks noChangeArrowheads="1"/>
          </p:cNvSpPr>
          <p:nvPr/>
        </p:nvSpPr>
        <p:spPr bwMode="auto">
          <a:xfrm>
            <a:off x="6553200" y="3019425"/>
            <a:ext cx="2209800" cy="1066800"/>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a:spcBef>
                <a:spcPct val="0"/>
              </a:spcBef>
              <a:buClrTx/>
              <a:buSzTx/>
              <a:buNone/>
            </a:pPr>
            <a:r>
              <a:rPr lang="en-US" altLang="en-US" sz="1800" b="1" dirty="0">
                <a:solidFill>
                  <a:schemeClr val="bg1"/>
                </a:solidFill>
              </a:rPr>
              <a:t>Rate is added for programs, services</a:t>
            </a:r>
          </a:p>
        </p:txBody>
      </p:sp>
      <p:sp>
        <p:nvSpPr>
          <p:cNvPr id="15" name="Line 40"/>
          <p:cNvSpPr>
            <a:spLocks noChangeShapeType="1"/>
          </p:cNvSpPr>
          <p:nvPr/>
        </p:nvSpPr>
        <p:spPr bwMode="auto">
          <a:xfrm>
            <a:off x="4572000" y="3114675"/>
            <a:ext cx="0" cy="33337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38328"/>
            <a:ext cx="8686800" cy="557022"/>
          </a:xfrm>
        </p:spPr>
        <p:txBody>
          <a:bodyPr>
            <a:noAutofit/>
          </a:bodyPr>
          <a:lstStyle/>
          <a:p>
            <a:r>
              <a:rPr lang="en-US" sz="3200" dirty="0"/>
              <a:t>Electronic Record Access</a:t>
            </a:r>
          </a:p>
        </p:txBody>
      </p:sp>
      <p:sp>
        <p:nvSpPr>
          <p:cNvPr id="8" name="Rectangle 7"/>
          <p:cNvSpPr/>
          <p:nvPr/>
        </p:nvSpPr>
        <p:spPr>
          <a:xfrm>
            <a:off x="304800" y="895350"/>
            <a:ext cx="8534400" cy="3914918"/>
          </a:xfrm>
          <a:prstGeom prst="rect">
            <a:avLst/>
          </a:prstGeom>
        </p:spPr>
        <p:txBody>
          <a:bodyPr wrap="square">
            <a:spAutoFit/>
          </a:bodyPr>
          <a:lstStyle/>
          <a:p>
            <a:pPr marL="342900" lvl="0" indent="-342900" fontAlgn="auto">
              <a:lnSpc>
                <a:spcPct val="90000"/>
              </a:lnSpc>
              <a:spcBef>
                <a:spcPts val="0"/>
              </a:spcBef>
              <a:spcAft>
                <a:spcPts val="0"/>
              </a:spcAft>
              <a:defRPr/>
            </a:pPr>
            <a:r>
              <a:rPr lang="en-US" altLang="en-US" sz="2000" u="sng" dirty="0">
                <a:solidFill>
                  <a:prstClr val="black"/>
                </a:solidFill>
                <a:latin typeface="Arial" panose="020B0604020202020204" pitchFamily="34" charset="0"/>
                <a:cs typeface="Arial" panose="020B0604020202020204" pitchFamily="34" charset="0"/>
              </a:rPr>
              <a:t>STAC Online (EFRT) System</a:t>
            </a:r>
            <a:r>
              <a:rPr lang="en-US" altLang="en-US" sz="2000" dirty="0">
                <a:solidFill>
                  <a:prstClr val="black"/>
                </a:solidFill>
                <a:latin typeface="Arial" panose="020B0604020202020204" pitchFamily="34" charset="0"/>
                <a:cs typeface="Arial" panose="020B0604020202020204" pitchFamily="34" charset="0"/>
              </a:rPr>
              <a:t> </a:t>
            </a:r>
          </a:p>
          <a:p>
            <a:pPr marL="342900" lvl="0" indent="-342900" fontAlgn="auto">
              <a:lnSpc>
                <a:spcPct val="90000"/>
              </a:lnSpc>
              <a:spcBef>
                <a:spcPts val="0"/>
              </a:spcBef>
              <a:spcAft>
                <a:spcPts val="0"/>
              </a:spcAft>
              <a:buClr>
                <a:srgbClr val="00007D"/>
              </a:buClr>
              <a:buFont typeface="Wingdings" panose="05000000000000000000" pitchFamily="2" charset="2"/>
              <a:buChar char="§"/>
              <a:defRPr/>
            </a:pPr>
            <a:r>
              <a:rPr lang="en-US" altLang="en-US" sz="1400" dirty="0" smtClean="0">
                <a:solidFill>
                  <a:prstClr val="black"/>
                </a:solidFill>
                <a:latin typeface="Arial" panose="020B0604020202020204" pitchFamily="34" charset="0"/>
                <a:cs typeface="Arial" panose="020B0604020202020204" pitchFamily="34" charset="0"/>
              </a:rPr>
              <a:t>Review</a:t>
            </a:r>
            <a:r>
              <a:rPr lang="en-US" altLang="en-US" sz="1400" dirty="0">
                <a:solidFill>
                  <a:prstClr val="black"/>
                </a:solidFill>
                <a:latin typeface="Arial" panose="020B0604020202020204" pitchFamily="34" charset="0"/>
                <a:cs typeface="Arial" panose="020B0604020202020204" pitchFamily="34" charset="0"/>
              </a:rPr>
              <a:t>, add or verify approvals (providers review only)</a:t>
            </a:r>
          </a:p>
          <a:p>
            <a:pPr marL="342900" lvl="0" indent="-342900" fontAlgn="auto">
              <a:lnSpc>
                <a:spcPct val="90000"/>
              </a:lnSpc>
              <a:spcBef>
                <a:spcPts val="0"/>
              </a:spcBef>
              <a:spcAft>
                <a:spcPts val="0"/>
              </a:spcAft>
              <a:buClr>
                <a:srgbClr val="00007D"/>
              </a:buClr>
              <a:buFont typeface="Wingdings" panose="05000000000000000000" pitchFamily="2" charset="2"/>
              <a:buChar char="§"/>
              <a:defRPr/>
            </a:pPr>
            <a:r>
              <a:rPr lang="en-US" altLang="en-US" sz="1400" dirty="0">
                <a:solidFill>
                  <a:prstClr val="black"/>
                </a:solidFill>
                <a:latin typeface="Arial" panose="020B0604020202020204" pitchFamily="34" charset="0"/>
                <a:cs typeface="Arial" panose="020B0604020202020204" pitchFamily="34" charset="0"/>
              </a:rPr>
              <a:t>User IDs must be authorized by District Superintendent (agency directors for providers)</a:t>
            </a:r>
          </a:p>
          <a:p>
            <a:pPr marL="342900" lvl="0" indent="-342900" fontAlgn="auto">
              <a:lnSpc>
                <a:spcPct val="90000"/>
              </a:lnSpc>
              <a:spcBef>
                <a:spcPts val="0"/>
              </a:spcBef>
              <a:spcAft>
                <a:spcPts val="0"/>
              </a:spcAft>
              <a:buClr>
                <a:srgbClr val="00007D"/>
              </a:buClr>
              <a:buFont typeface="Wingdings" panose="05000000000000000000" pitchFamily="2" charset="2"/>
              <a:buChar char="§"/>
              <a:defRPr/>
            </a:pPr>
            <a:r>
              <a:rPr lang="en-US" altLang="en-US" sz="1400" dirty="0">
                <a:solidFill>
                  <a:prstClr val="black"/>
                </a:solidFill>
                <a:latin typeface="Arial" panose="020B0604020202020204" pitchFamily="34" charset="0"/>
                <a:cs typeface="Arial" panose="020B0604020202020204" pitchFamily="34" charset="0"/>
              </a:rPr>
              <a:t>User IDs and passwords must not be shared</a:t>
            </a:r>
          </a:p>
          <a:p>
            <a:pPr marL="342900" lvl="0" indent="-342900" fontAlgn="auto">
              <a:lnSpc>
                <a:spcPct val="90000"/>
              </a:lnSpc>
              <a:spcBef>
                <a:spcPts val="0"/>
              </a:spcBef>
              <a:spcAft>
                <a:spcPts val="0"/>
              </a:spcAft>
              <a:buClr>
                <a:srgbClr val="00007D"/>
              </a:buClr>
              <a:buFont typeface="Wingdings" panose="05000000000000000000" pitchFamily="2" charset="2"/>
              <a:buChar char="§"/>
              <a:defRPr/>
            </a:pPr>
            <a:r>
              <a:rPr lang="en-US" altLang="en-US" sz="1400" dirty="0">
                <a:solidFill>
                  <a:prstClr val="black"/>
                </a:solidFill>
                <a:latin typeface="Arial" panose="020B0604020202020204" pitchFamily="34" charset="0"/>
                <a:cs typeface="Arial" panose="020B0604020202020204" pitchFamily="34" charset="0"/>
              </a:rPr>
              <a:t>STAC Unit can suspend rights when aware of violations</a:t>
            </a:r>
          </a:p>
          <a:p>
            <a:pPr marL="342900" lvl="0" indent="-342900" fontAlgn="auto">
              <a:lnSpc>
                <a:spcPct val="90000"/>
              </a:lnSpc>
              <a:spcBef>
                <a:spcPts val="0"/>
              </a:spcBef>
              <a:spcAft>
                <a:spcPts val="0"/>
              </a:spcAft>
              <a:buClr>
                <a:srgbClr val="00007D"/>
              </a:buClr>
              <a:buFont typeface="Wingdings" panose="05000000000000000000" pitchFamily="2" charset="2"/>
              <a:buChar char="§"/>
              <a:defRPr/>
            </a:pPr>
            <a:r>
              <a:rPr lang="en-US" altLang="en-US" sz="1400" dirty="0">
                <a:solidFill>
                  <a:prstClr val="black"/>
                </a:solidFill>
                <a:latin typeface="Arial" panose="020B0604020202020204" pitchFamily="34" charset="0"/>
                <a:cs typeface="Arial" panose="020B0604020202020204" pitchFamily="34" charset="0"/>
              </a:rPr>
              <a:t>Use request form on website to add new users or delete users</a:t>
            </a:r>
          </a:p>
          <a:p>
            <a:pPr marL="742950" lvl="1" indent="-285750" fontAlgn="auto">
              <a:lnSpc>
                <a:spcPct val="90000"/>
              </a:lnSpc>
              <a:spcBef>
                <a:spcPts val="0"/>
              </a:spcBef>
              <a:spcAft>
                <a:spcPts val="0"/>
              </a:spcAft>
              <a:buClr>
                <a:srgbClr val="00007D"/>
              </a:buClr>
              <a:buFont typeface="Wingdings" panose="05000000000000000000" pitchFamily="2" charset="2"/>
              <a:buChar char="q"/>
              <a:defRPr/>
            </a:pPr>
            <a:r>
              <a:rPr lang="en-US" altLang="en-US" sz="1200" dirty="0">
                <a:solidFill>
                  <a:prstClr val="black"/>
                </a:solidFill>
                <a:latin typeface="Arial" panose="020B0604020202020204" pitchFamily="34" charset="0"/>
                <a:cs typeface="Arial" panose="020B0604020202020204" pitchFamily="34" charset="0"/>
              </a:rPr>
              <a:t>Separate forms for employees and third-party consultants</a:t>
            </a:r>
          </a:p>
          <a:p>
            <a:pPr marL="742950" lvl="1" indent="-285750" fontAlgn="auto">
              <a:lnSpc>
                <a:spcPct val="90000"/>
              </a:lnSpc>
              <a:spcBef>
                <a:spcPts val="0"/>
              </a:spcBef>
              <a:spcAft>
                <a:spcPts val="0"/>
              </a:spcAft>
              <a:buClr>
                <a:srgbClr val="00007D"/>
              </a:buClr>
              <a:buFont typeface="Wingdings" panose="05000000000000000000" pitchFamily="2" charset="2"/>
              <a:buChar char="q"/>
              <a:defRPr/>
            </a:pPr>
            <a:r>
              <a:rPr lang="en-US" altLang="en-US" sz="1200" dirty="0">
                <a:solidFill>
                  <a:prstClr val="black"/>
                </a:solidFill>
                <a:latin typeface="Arial" panose="020B0604020202020204" pitchFamily="34" charset="0"/>
                <a:cs typeface="Arial" panose="020B0604020202020204" pitchFamily="34" charset="0"/>
              </a:rPr>
              <a:t>Consultant form should be used to give BOCES users district rights</a:t>
            </a:r>
          </a:p>
          <a:p>
            <a:pPr marL="342900" lvl="0" indent="-342900" fontAlgn="auto">
              <a:lnSpc>
                <a:spcPct val="90000"/>
              </a:lnSpc>
              <a:spcBef>
                <a:spcPts val="0"/>
              </a:spcBef>
              <a:spcAft>
                <a:spcPts val="0"/>
              </a:spcAft>
              <a:buClr>
                <a:srgbClr val="00007D"/>
              </a:buClr>
              <a:buFont typeface="Wingdings" panose="05000000000000000000" pitchFamily="2" charset="2"/>
              <a:buChar char="§"/>
              <a:defRPr/>
            </a:pPr>
            <a:r>
              <a:rPr lang="en-US" altLang="en-US" sz="1400" dirty="0">
                <a:solidFill>
                  <a:prstClr val="black"/>
                </a:solidFill>
                <a:latin typeface="Arial" panose="020B0604020202020204" pitchFamily="34" charset="0"/>
                <a:cs typeface="Arial" panose="020B0604020202020204" pitchFamily="34" charset="0"/>
              </a:rPr>
              <a:t>New online functionality allows District Superintendents to renew or suspend users directly</a:t>
            </a:r>
            <a:endParaRPr lang="en-US" altLang="en-US" sz="1200" dirty="0">
              <a:solidFill>
                <a:prstClr val="black"/>
              </a:solidFill>
              <a:latin typeface="Arial" panose="020B0604020202020204" pitchFamily="34" charset="0"/>
              <a:cs typeface="Arial" panose="020B0604020202020204" pitchFamily="34" charset="0"/>
            </a:endParaRPr>
          </a:p>
          <a:p>
            <a:pPr marL="342900" lvl="0" indent="-342900" fontAlgn="auto">
              <a:lnSpc>
                <a:spcPct val="90000"/>
              </a:lnSpc>
              <a:spcBef>
                <a:spcPts val="0"/>
              </a:spcBef>
              <a:spcAft>
                <a:spcPts val="0"/>
              </a:spcAft>
              <a:buFont typeface="Arial" panose="020B0604020202020204" pitchFamily="34" charset="0"/>
              <a:buChar char="•"/>
              <a:defRPr/>
            </a:pPr>
            <a:endParaRPr lang="en-US" altLang="en-US" sz="1200" dirty="0">
              <a:solidFill>
                <a:prstClr val="black"/>
              </a:solidFill>
              <a:latin typeface="Arial" panose="020B0604020202020204" pitchFamily="34" charset="0"/>
              <a:cs typeface="Arial" panose="020B0604020202020204" pitchFamily="34" charset="0"/>
            </a:endParaRPr>
          </a:p>
          <a:p>
            <a:pPr marL="342900" lvl="0" indent="-342900" fontAlgn="auto">
              <a:lnSpc>
                <a:spcPct val="90000"/>
              </a:lnSpc>
              <a:spcBef>
                <a:spcPts val="0"/>
              </a:spcBef>
              <a:spcAft>
                <a:spcPts val="0"/>
              </a:spcAft>
              <a:defRPr/>
            </a:pPr>
            <a:r>
              <a:rPr lang="en-US" altLang="en-US" sz="2000" u="sng" dirty="0">
                <a:solidFill>
                  <a:prstClr val="black"/>
                </a:solidFill>
                <a:latin typeface="Arial" panose="020B0604020202020204" pitchFamily="34" charset="0"/>
                <a:cs typeface="Arial" panose="020B0604020202020204" pitchFamily="34" charset="0"/>
              </a:rPr>
              <a:t>FTP site</a:t>
            </a:r>
            <a:endParaRPr lang="en-US" altLang="en-US" sz="2000" dirty="0">
              <a:solidFill>
                <a:prstClr val="black"/>
              </a:solidFill>
              <a:latin typeface="Arial" panose="020B0604020202020204" pitchFamily="34" charset="0"/>
              <a:cs typeface="Arial" panose="020B0604020202020204" pitchFamily="34" charset="0"/>
            </a:endParaRPr>
          </a:p>
          <a:p>
            <a:pPr marL="342900" lvl="0" indent="-342900" fontAlgn="auto">
              <a:lnSpc>
                <a:spcPct val="90000"/>
              </a:lnSpc>
              <a:spcBef>
                <a:spcPts val="0"/>
              </a:spcBef>
              <a:spcAft>
                <a:spcPts val="0"/>
              </a:spcAft>
              <a:buClr>
                <a:srgbClr val="00007D"/>
              </a:buClr>
              <a:buFont typeface="Wingdings" panose="05000000000000000000" pitchFamily="2" charset="2"/>
              <a:buChar char="§"/>
              <a:defRPr/>
            </a:pPr>
            <a:r>
              <a:rPr lang="en-US" altLang="en-US" sz="1400" dirty="0">
                <a:solidFill>
                  <a:prstClr val="black"/>
                </a:solidFill>
                <a:latin typeface="Arial" panose="020B0604020202020204" pitchFamily="34" charset="0"/>
                <a:cs typeface="Arial" panose="020B0604020202020204" pitchFamily="34" charset="0"/>
              </a:rPr>
              <a:t>Submit bulk files – format available on STAC </a:t>
            </a:r>
            <a:r>
              <a:rPr lang="en-US" altLang="en-US" sz="1400" dirty="0" smtClean="0">
                <a:solidFill>
                  <a:prstClr val="black"/>
                </a:solidFill>
                <a:latin typeface="Arial" panose="020B0604020202020204" pitchFamily="34" charset="0"/>
                <a:cs typeface="Arial" panose="020B0604020202020204" pitchFamily="34" charset="0"/>
              </a:rPr>
              <a:t>website</a:t>
            </a:r>
            <a:endParaRPr lang="en-US" altLang="en-US" sz="1400" dirty="0">
              <a:solidFill>
                <a:prstClr val="black"/>
              </a:solidFill>
              <a:latin typeface="Arial" panose="020B0604020202020204" pitchFamily="34" charset="0"/>
              <a:cs typeface="Arial" panose="020B0604020202020204" pitchFamily="34" charset="0"/>
            </a:endParaRPr>
          </a:p>
          <a:p>
            <a:pPr marL="342900" lvl="0" indent="-342900" fontAlgn="auto">
              <a:lnSpc>
                <a:spcPct val="90000"/>
              </a:lnSpc>
              <a:spcBef>
                <a:spcPts val="0"/>
              </a:spcBef>
              <a:spcAft>
                <a:spcPts val="0"/>
              </a:spcAft>
              <a:buClr>
                <a:srgbClr val="00007D"/>
              </a:buClr>
              <a:buFont typeface="Wingdings" panose="05000000000000000000" pitchFamily="2" charset="2"/>
              <a:buChar char="§"/>
              <a:defRPr/>
            </a:pPr>
            <a:r>
              <a:rPr lang="en-US" altLang="en-US" sz="1400" dirty="0">
                <a:solidFill>
                  <a:prstClr val="black"/>
                </a:solidFill>
                <a:latin typeface="Arial" panose="020B0604020202020204" pitchFamily="34" charset="0"/>
                <a:cs typeface="Arial" panose="020B0604020202020204" pitchFamily="34" charset="0"/>
              </a:rPr>
              <a:t>Download summary files</a:t>
            </a:r>
          </a:p>
          <a:p>
            <a:pPr marL="342900" lvl="0" indent="-342900" fontAlgn="auto">
              <a:lnSpc>
                <a:spcPct val="90000"/>
              </a:lnSpc>
              <a:spcBef>
                <a:spcPts val="0"/>
              </a:spcBef>
              <a:spcAft>
                <a:spcPts val="0"/>
              </a:spcAft>
              <a:buClr>
                <a:srgbClr val="00007D"/>
              </a:buClr>
              <a:buFont typeface="Wingdings" panose="05000000000000000000" pitchFamily="2" charset="2"/>
              <a:buChar char="§"/>
              <a:defRPr/>
            </a:pPr>
            <a:r>
              <a:rPr lang="en-US" altLang="en-US" sz="1400" dirty="0">
                <a:solidFill>
                  <a:prstClr val="black"/>
                </a:solidFill>
                <a:latin typeface="Arial" panose="020B0604020202020204" pitchFamily="34" charset="0"/>
                <a:cs typeface="Arial" panose="020B0604020202020204" pitchFamily="34" charset="0"/>
              </a:rPr>
              <a:t>Two accounts required to create file:</a:t>
            </a:r>
          </a:p>
          <a:p>
            <a:pPr marL="742950" lvl="1" indent="-285750" fontAlgn="auto">
              <a:lnSpc>
                <a:spcPct val="90000"/>
              </a:lnSpc>
              <a:spcBef>
                <a:spcPts val="0"/>
              </a:spcBef>
              <a:spcAft>
                <a:spcPts val="0"/>
              </a:spcAft>
              <a:buClr>
                <a:srgbClr val="00007D"/>
              </a:buClr>
              <a:buFont typeface="Wingdings" panose="05000000000000000000" pitchFamily="2" charset="2"/>
              <a:buChar char="q"/>
              <a:defRPr/>
            </a:pPr>
            <a:r>
              <a:rPr lang="en-US" altLang="en-US" sz="1200" dirty="0">
                <a:solidFill>
                  <a:prstClr val="black"/>
                </a:solidFill>
                <a:latin typeface="Arial" panose="020B0604020202020204" pitchFamily="34" charset="0"/>
                <a:cs typeface="Arial" panose="020B0604020202020204" pitchFamily="34" charset="0"/>
              </a:rPr>
              <a:t>FTP username and password</a:t>
            </a:r>
          </a:p>
          <a:p>
            <a:pPr marL="742950" lvl="1" indent="-285750" fontAlgn="auto">
              <a:lnSpc>
                <a:spcPct val="90000"/>
              </a:lnSpc>
              <a:spcBef>
                <a:spcPts val="0"/>
              </a:spcBef>
              <a:spcAft>
                <a:spcPts val="0"/>
              </a:spcAft>
              <a:buClr>
                <a:srgbClr val="00007D"/>
              </a:buClr>
              <a:buFont typeface="Wingdings" panose="05000000000000000000" pitchFamily="2" charset="2"/>
              <a:buChar char="q"/>
              <a:defRPr/>
            </a:pPr>
            <a:r>
              <a:rPr lang="en-US" altLang="en-US" sz="1200" dirty="0">
                <a:solidFill>
                  <a:prstClr val="black"/>
                </a:solidFill>
                <a:latin typeface="Arial" panose="020B0604020202020204" pitchFamily="34" charset="0"/>
                <a:cs typeface="Arial" panose="020B0604020202020204" pitchFamily="34" charset="0"/>
              </a:rPr>
              <a:t>EFRT </a:t>
            </a:r>
            <a:r>
              <a:rPr lang="en-US" altLang="en-US" sz="1200" dirty="0" err="1">
                <a:solidFill>
                  <a:prstClr val="black"/>
                </a:solidFill>
                <a:latin typeface="Arial" panose="020B0604020202020204" pitchFamily="34" charset="0"/>
                <a:cs typeface="Arial" panose="020B0604020202020204" pitchFamily="34" charset="0"/>
              </a:rPr>
              <a:t>Usercode</a:t>
            </a:r>
            <a:r>
              <a:rPr lang="en-US" altLang="en-US" sz="1200" dirty="0">
                <a:solidFill>
                  <a:prstClr val="black"/>
                </a:solidFill>
                <a:latin typeface="Arial" panose="020B0604020202020204" pitchFamily="34" charset="0"/>
                <a:cs typeface="Arial" panose="020B0604020202020204" pitchFamily="34" charset="0"/>
              </a:rPr>
              <a:t> and password</a:t>
            </a:r>
          </a:p>
          <a:p>
            <a:pPr marL="342900" lvl="0" indent="-342900" fontAlgn="auto">
              <a:lnSpc>
                <a:spcPct val="90000"/>
              </a:lnSpc>
              <a:spcBef>
                <a:spcPts val="0"/>
              </a:spcBef>
              <a:spcAft>
                <a:spcPts val="0"/>
              </a:spcAft>
              <a:buClr>
                <a:srgbClr val="00007D"/>
              </a:buClr>
              <a:buFont typeface="Wingdings" panose="05000000000000000000" pitchFamily="2" charset="2"/>
              <a:buChar char="§"/>
              <a:defRPr/>
            </a:pPr>
            <a:r>
              <a:rPr lang="en-US" altLang="en-US" sz="1400" dirty="0">
                <a:solidFill>
                  <a:prstClr val="black"/>
                </a:solidFill>
                <a:latin typeface="Arial" panose="020B0604020202020204" pitchFamily="34" charset="0"/>
                <a:cs typeface="Arial" panose="020B0604020202020204" pitchFamily="34" charset="0"/>
              </a:rPr>
              <a:t>New GoAnywhere secure FTP process for sending and receiving files:</a:t>
            </a:r>
          </a:p>
          <a:p>
            <a:pPr marL="742950" lvl="1" indent="-285750" fontAlgn="auto">
              <a:lnSpc>
                <a:spcPct val="90000"/>
              </a:lnSpc>
              <a:spcBef>
                <a:spcPts val="0"/>
              </a:spcBef>
              <a:spcAft>
                <a:spcPts val="0"/>
              </a:spcAft>
              <a:buClr>
                <a:srgbClr val="00007D"/>
              </a:buClr>
              <a:buFont typeface="Wingdings" panose="05000000000000000000" pitchFamily="2" charset="2"/>
              <a:buChar char="q"/>
              <a:defRPr/>
            </a:pPr>
            <a:r>
              <a:rPr lang="en-US" altLang="en-US" sz="1200" dirty="0">
                <a:solidFill>
                  <a:prstClr val="black"/>
                </a:solidFill>
                <a:latin typeface="Arial" panose="020B0604020202020204" pitchFamily="34" charset="0"/>
                <a:cs typeface="Arial" panose="020B0604020202020204" pitchFamily="34" charset="0"/>
              </a:rPr>
              <a:t>FTP Authorization Form required: </a:t>
            </a:r>
            <a:r>
              <a:rPr lang="en-US" altLang="en-US" sz="1000" dirty="0">
                <a:solidFill>
                  <a:prstClr val="black"/>
                </a:solidFill>
                <a:latin typeface="Arial" panose="020B0604020202020204" pitchFamily="34" charset="0"/>
                <a:cs typeface="Arial" panose="020B0604020202020204" pitchFamily="34" charset="0"/>
                <a:hlinkClick r:id="rId2"/>
              </a:rPr>
              <a:t>http://www.oms.nysed.gov/stac/forms/stac-603_form_authorization_ftp.pdf</a:t>
            </a:r>
            <a:endParaRPr lang="en-US" altLang="en-US" sz="1000" dirty="0">
              <a:solidFill>
                <a:prstClr val="black"/>
              </a:solidFill>
              <a:latin typeface="Arial" panose="020B0604020202020204" pitchFamily="34" charset="0"/>
              <a:cs typeface="Arial" panose="020B0604020202020204" pitchFamily="34" charset="0"/>
            </a:endParaRPr>
          </a:p>
          <a:p>
            <a:pPr marL="742950" lvl="1" indent="-285750" fontAlgn="auto">
              <a:lnSpc>
                <a:spcPct val="90000"/>
              </a:lnSpc>
              <a:spcBef>
                <a:spcPts val="0"/>
              </a:spcBef>
              <a:spcAft>
                <a:spcPts val="0"/>
              </a:spcAft>
              <a:buClr>
                <a:srgbClr val="00007D"/>
              </a:buClr>
              <a:buFont typeface="Wingdings" panose="05000000000000000000" pitchFamily="2" charset="2"/>
              <a:buChar char="q"/>
              <a:defRPr/>
            </a:pPr>
            <a:r>
              <a:rPr lang="en-US" altLang="en-US" sz="1200" dirty="0">
                <a:solidFill>
                  <a:prstClr val="black"/>
                </a:solidFill>
                <a:latin typeface="Arial" panose="020B0604020202020204" pitchFamily="34" charset="0"/>
                <a:cs typeface="Arial" panose="020B0604020202020204" pitchFamily="34" charset="0"/>
              </a:rPr>
              <a:t>Register and access through GoAnywhere web client</a:t>
            </a:r>
          </a:p>
          <a:p>
            <a:pPr marL="742950" lvl="1" indent="-285750" fontAlgn="auto">
              <a:lnSpc>
                <a:spcPct val="90000"/>
              </a:lnSpc>
              <a:spcBef>
                <a:spcPts val="0"/>
              </a:spcBef>
              <a:spcAft>
                <a:spcPts val="0"/>
              </a:spcAft>
              <a:buClr>
                <a:srgbClr val="00007D"/>
              </a:buClr>
              <a:buFont typeface="Wingdings" panose="05000000000000000000" pitchFamily="2" charset="2"/>
              <a:buChar char="q"/>
              <a:defRPr/>
            </a:pPr>
            <a:r>
              <a:rPr lang="en-US" altLang="en-US" sz="1200" dirty="0">
                <a:solidFill>
                  <a:prstClr val="black"/>
                </a:solidFill>
                <a:latin typeface="Arial" panose="020B0604020202020204" pitchFamily="34" charset="0"/>
                <a:cs typeface="Arial" panose="020B0604020202020204" pitchFamily="34" charset="0"/>
              </a:rPr>
              <a:t>Or access through FTP client using SFTP protocol.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133350"/>
            <a:ext cx="8229600" cy="1219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50" b="1" kern="1200">
                <a:solidFill>
                  <a:srgbClr val="002D73"/>
                </a:solidFill>
                <a:latin typeface="Arial" panose="020B0604020202020204" pitchFamily="34" charset="0"/>
                <a:ea typeface="+mj-ea"/>
                <a:cs typeface="Arial" panose="020B0604020202020204" pitchFamily="34" charset="0"/>
              </a:defRPr>
            </a:lvl1pPr>
          </a:lstStyle>
          <a:p>
            <a:pPr algn="ctr" fontAlgn="auto">
              <a:spcAft>
                <a:spcPts val="0"/>
              </a:spcAft>
            </a:pPr>
            <a:r>
              <a:rPr lang="en-US" altLang="en-US" sz="3200" dirty="0" smtClean="0"/>
              <a:t>STAC Online System</a:t>
            </a:r>
            <a:r>
              <a:rPr lang="en-US" altLang="en-US" sz="4000" dirty="0" smtClean="0"/>
              <a:t/>
            </a:r>
            <a:br>
              <a:rPr lang="en-US" altLang="en-US" sz="4000" dirty="0" smtClean="0"/>
            </a:br>
            <a:r>
              <a:rPr lang="en-US" altLang="en-US" sz="2800" dirty="0" smtClean="0"/>
              <a:t>Resource Screens</a:t>
            </a:r>
          </a:p>
        </p:txBody>
      </p:sp>
      <p:sp>
        <p:nvSpPr>
          <p:cNvPr id="10" name="Slide Number Placeholder 1"/>
          <p:cNvSpPr txBox="1">
            <a:spLocks/>
          </p:cNvSpPr>
          <p:nvPr/>
        </p:nvSpPr>
        <p:spPr>
          <a:xfrm>
            <a:off x="6553200" y="6248400"/>
            <a:ext cx="2133600" cy="457200"/>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sz="40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40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40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4000" kern="1200">
                <a:solidFill>
                  <a:schemeClr val="tx1"/>
                </a:solidFill>
                <a:latin typeface="Arial" charset="0"/>
                <a:ea typeface="ＭＳ Ｐゴシック" pitchFamily="34" charset="-128"/>
                <a:cs typeface="+mn-cs"/>
              </a:defRPr>
            </a:lvl5pPr>
            <a:lvl6pPr marL="2286000" algn="l" defTabSz="914400" rtl="0" eaLnBrk="1" latinLnBrk="0" hangingPunct="1">
              <a:defRPr sz="4000" kern="1200">
                <a:solidFill>
                  <a:schemeClr val="tx1"/>
                </a:solidFill>
                <a:latin typeface="Arial" charset="0"/>
                <a:ea typeface="ＭＳ Ｐゴシック" pitchFamily="34" charset="-128"/>
                <a:cs typeface="+mn-cs"/>
              </a:defRPr>
            </a:lvl6pPr>
            <a:lvl7pPr marL="2743200" algn="l" defTabSz="914400" rtl="0" eaLnBrk="1" latinLnBrk="0" hangingPunct="1">
              <a:defRPr sz="4000" kern="1200">
                <a:solidFill>
                  <a:schemeClr val="tx1"/>
                </a:solidFill>
                <a:latin typeface="Arial" charset="0"/>
                <a:ea typeface="ＭＳ Ｐゴシック" pitchFamily="34" charset="-128"/>
                <a:cs typeface="+mn-cs"/>
              </a:defRPr>
            </a:lvl7pPr>
            <a:lvl8pPr marL="3200400" algn="l" defTabSz="914400" rtl="0" eaLnBrk="1" latinLnBrk="0" hangingPunct="1">
              <a:defRPr sz="4000" kern="1200">
                <a:solidFill>
                  <a:schemeClr val="tx1"/>
                </a:solidFill>
                <a:latin typeface="Arial" charset="0"/>
                <a:ea typeface="ＭＳ Ｐゴシック" pitchFamily="34" charset="-128"/>
                <a:cs typeface="+mn-cs"/>
              </a:defRPr>
            </a:lvl8pPr>
            <a:lvl9pPr marL="3657600" algn="l" defTabSz="914400" rtl="0" eaLnBrk="1" latinLnBrk="0" hangingPunct="1">
              <a:defRPr sz="4000" kern="1200">
                <a:solidFill>
                  <a:schemeClr val="tx1"/>
                </a:solidFill>
                <a:latin typeface="Arial" charset="0"/>
                <a:ea typeface="ＭＳ Ｐゴシック" pitchFamily="34" charset="-128"/>
                <a:cs typeface="+mn-cs"/>
              </a:defRPr>
            </a:lvl9pPr>
          </a:lstStyle>
          <a:p>
            <a:pPr>
              <a:defRPr/>
            </a:pPr>
            <a:fld id="{EF9C03C7-26B8-4CB6-AD61-7950F1BC0392}" type="slidenum">
              <a:rPr lang="en-US" smtClean="0"/>
              <a:pPr>
                <a:defRPr/>
              </a:pPr>
              <a:t>7</a:t>
            </a:fld>
            <a:endParaRPr lang="en-US"/>
          </a:p>
        </p:txBody>
      </p:sp>
      <p:sp>
        <p:nvSpPr>
          <p:cNvPr id="11" name="Rectangle 10"/>
          <p:cNvSpPr/>
          <p:nvPr/>
        </p:nvSpPr>
        <p:spPr>
          <a:xfrm>
            <a:off x="228600" y="1200150"/>
            <a:ext cx="8686800" cy="4007251"/>
          </a:xfrm>
          <a:prstGeom prst="rect">
            <a:avLst/>
          </a:prstGeom>
        </p:spPr>
        <p:txBody>
          <a:bodyPr wrap="square">
            <a:spAutoFit/>
          </a:bodyPr>
          <a:lstStyle/>
          <a:p>
            <a:pPr marL="342900" lvl="0" indent="-342900">
              <a:lnSpc>
                <a:spcPct val="80000"/>
              </a:lnSpc>
              <a:spcBef>
                <a:spcPct val="20000"/>
              </a:spcBef>
              <a:buClr>
                <a:srgbClr val="00007D"/>
              </a:buClr>
              <a:buSzPct val="75000"/>
              <a:buFont typeface="Wingdings" pitchFamily="2" charset="2"/>
              <a:buChar char="n"/>
              <a:tabLst>
                <a:tab pos="1771650" algn="l"/>
              </a:tabLst>
            </a:pPr>
            <a:r>
              <a:rPr lang="en-US" altLang="en-US" sz="2400" kern="0" dirty="0">
                <a:solidFill>
                  <a:srgbClr val="000000"/>
                </a:solidFill>
                <a:latin typeface="Arial"/>
                <a:ea typeface="+mn-ea"/>
              </a:rPr>
              <a:t>DQCLD	List of child’s STAC service </a:t>
            </a:r>
            <a:r>
              <a:rPr lang="en-US" altLang="en-US" sz="2400" kern="0" dirty="0" smtClean="0">
                <a:solidFill>
                  <a:srgbClr val="000000"/>
                </a:solidFill>
                <a:latin typeface="Arial"/>
                <a:ea typeface="+mn-ea"/>
              </a:rPr>
              <a:t>approvals</a:t>
            </a:r>
            <a:endParaRPr lang="en-US" altLang="en-US" sz="2400" kern="0" dirty="0">
              <a:solidFill>
                <a:srgbClr val="000000"/>
              </a:solidFill>
              <a:latin typeface="Arial"/>
              <a:ea typeface="+mn-ea"/>
            </a:endParaRPr>
          </a:p>
          <a:p>
            <a:pPr marL="342900" lvl="0" indent="-342900">
              <a:lnSpc>
                <a:spcPct val="80000"/>
              </a:lnSpc>
              <a:spcBef>
                <a:spcPct val="20000"/>
              </a:spcBef>
              <a:buClr>
                <a:srgbClr val="00007D"/>
              </a:buClr>
              <a:buSzPct val="75000"/>
              <a:buFont typeface="Wingdings" pitchFamily="2" charset="2"/>
              <a:buChar char="n"/>
              <a:tabLst>
                <a:tab pos="1771650" algn="l"/>
              </a:tabLst>
            </a:pPr>
            <a:r>
              <a:rPr lang="en-US" altLang="en-US" sz="2400" kern="0" dirty="0">
                <a:solidFill>
                  <a:srgbClr val="000000"/>
                </a:solidFill>
                <a:latin typeface="Arial"/>
                <a:ea typeface="+mn-ea"/>
              </a:rPr>
              <a:t>DQEVL	List of child’s STAC evaluation </a:t>
            </a:r>
            <a:r>
              <a:rPr lang="en-US" altLang="en-US" sz="2400" kern="0" dirty="0" smtClean="0">
                <a:solidFill>
                  <a:srgbClr val="000000"/>
                </a:solidFill>
                <a:latin typeface="Arial"/>
                <a:ea typeface="+mn-ea"/>
              </a:rPr>
              <a:t>approvals</a:t>
            </a:r>
            <a:endParaRPr lang="en-US" altLang="en-US" sz="2400" kern="0" dirty="0">
              <a:solidFill>
                <a:srgbClr val="000000"/>
              </a:solidFill>
              <a:latin typeface="Arial"/>
              <a:ea typeface="+mn-ea"/>
            </a:endParaRPr>
          </a:p>
          <a:p>
            <a:pPr marL="342900" lvl="0" indent="-342900">
              <a:lnSpc>
                <a:spcPct val="80000"/>
              </a:lnSpc>
              <a:spcBef>
                <a:spcPct val="20000"/>
              </a:spcBef>
              <a:buClr>
                <a:srgbClr val="00007D"/>
              </a:buClr>
              <a:buSzPct val="75000"/>
              <a:buFont typeface="Wingdings" pitchFamily="2" charset="2"/>
              <a:buChar char="n"/>
              <a:tabLst>
                <a:tab pos="1771650" algn="l"/>
              </a:tabLst>
            </a:pPr>
            <a:r>
              <a:rPr lang="en-US" altLang="en-US" sz="2400" kern="0" dirty="0">
                <a:solidFill>
                  <a:srgbClr val="000000"/>
                </a:solidFill>
                <a:latin typeface="Arial"/>
                <a:ea typeface="+mn-ea"/>
              </a:rPr>
              <a:t>DQAPP 	List of agency’s approvals by </a:t>
            </a:r>
            <a:r>
              <a:rPr lang="en-US" altLang="en-US" sz="2400" kern="0" dirty="0" smtClean="0">
                <a:solidFill>
                  <a:srgbClr val="000000"/>
                </a:solidFill>
                <a:latin typeface="Arial"/>
                <a:ea typeface="+mn-ea"/>
              </a:rPr>
              <a:t>year, provider</a:t>
            </a:r>
            <a:r>
              <a:rPr lang="en-US" altLang="en-US" sz="2400" kern="0" dirty="0">
                <a:solidFill>
                  <a:srgbClr val="000000"/>
                </a:solidFill>
                <a:latin typeface="Arial"/>
                <a:ea typeface="+mn-ea"/>
              </a:rPr>
              <a:t>, 	placement </a:t>
            </a:r>
            <a:r>
              <a:rPr lang="en-US" altLang="en-US" sz="2400" kern="0" dirty="0" smtClean="0">
                <a:solidFill>
                  <a:srgbClr val="000000"/>
                </a:solidFill>
                <a:latin typeface="Arial"/>
                <a:ea typeface="+mn-ea"/>
              </a:rPr>
              <a:t>type</a:t>
            </a:r>
            <a:endParaRPr lang="en-US" altLang="en-US" sz="2400" kern="0" dirty="0">
              <a:solidFill>
                <a:srgbClr val="000000"/>
              </a:solidFill>
              <a:latin typeface="Arial"/>
              <a:ea typeface="+mn-ea"/>
            </a:endParaRPr>
          </a:p>
          <a:p>
            <a:pPr marL="342900" lvl="0" indent="-342900">
              <a:lnSpc>
                <a:spcPct val="80000"/>
              </a:lnSpc>
              <a:spcBef>
                <a:spcPct val="20000"/>
              </a:spcBef>
              <a:buClr>
                <a:srgbClr val="00007D"/>
              </a:buClr>
              <a:buSzPct val="75000"/>
              <a:buFont typeface="Wingdings" pitchFamily="2" charset="2"/>
              <a:buChar char="n"/>
              <a:tabLst>
                <a:tab pos="1771650" algn="l"/>
              </a:tabLst>
            </a:pPr>
            <a:r>
              <a:rPr lang="en-US" altLang="en-US" sz="2400" kern="0" dirty="0">
                <a:solidFill>
                  <a:srgbClr val="000000"/>
                </a:solidFill>
                <a:latin typeface="Arial"/>
                <a:ea typeface="+mn-ea"/>
              </a:rPr>
              <a:t>DQPRT 	Print screen for STAC-3 </a:t>
            </a:r>
            <a:r>
              <a:rPr lang="en-US" altLang="en-US" sz="2400" kern="0" dirty="0" smtClean="0">
                <a:solidFill>
                  <a:srgbClr val="000000"/>
                </a:solidFill>
                <a:latin typeface="Arial"/>
                <a:ea typeface="+mn-ea"/>
              </a:rPr>
              <a:t>approvals</a:t>
            </a:r>
            <a:endParaRPr lang="en-US" altLang="en-US" sz="2400" kern="0" dirty="0">
              <a:solidFill>
                <a:srgbClr val="000000"/>
              </a:solidFill>
              <a:latin typeface="Arial"/>
              <a:ea typeface="+mn-ea"/>
            </a:endParaRPr>
          </a:p>
          <a:p>
            <a:pPr marL="342900" lvl="0" indent="-342900">
              <a:lnSpc>
                <a:spcPct val="80000"/>
              </a:lnSpc>
              <a:spcBef>
                <a:spcPct val="20000"/>
              </a:spcBef>
              <a:buClr>
                <a:srgbClr val="00007D"/>
              </a:buClr>
              <a:buSzPct val="75000"/>
              <a:buFont typeface="Wingdings" pitchFamily="2" charset="2"/>
              <a:buChar char="n"/>
              <a:tabLst>
                <a:tab pos="1771650" algn="l"/>
              </a:tabLst>
            </a:pPr>
            <a:r>
              <a:rPr lang="en-US" altLang="en-US" sz="2400" kern="0" dirty="0">
                <a:solidFill>
                  <a:srgbClr val="000000"/>
                </a:solidFill>
                <a:latin typeface="Arial"/>
                <a:ea typeface="+mn-ea"/>
              </a:rPr>
              <a:t>DQPR5 	Print screen for STAC-5A </a:t>
            </a:r>
            <a:r>
              <a:rPr lang="en-US" altLang="en-US" sz="2400" kern="0" dirty="0" smtClean="0">
                <a:solidFill>
                  <a:srgbClr val="000000"/>
                </a:solidFill>
                <a:latin typeface="Arial"/>
                <a:ea typeface="+mn-ea"/>
              </a:rPr>
              <a:t>approvals</a:t>
            </a:r>
            <a:endParaRPr lang="en-US" altLang="en-US" sz="2400" kern="0" dirty="0">
              <a:solidFill>
                <a:srgbClr val="000000"/>
              </a:solidFill>
              <a:latin typeface="Arial"/>
              <a:ea typeface="+mn-ea"/>
            </a:endParaRPr>
          </a:p>
          <a:p>
            <a:pPr marL="342900" lvl="0" indent="-342900">
              <a:lnSpc>
                <a:spcPct val="80000"/>
              </a:lnSpc>
              <a:spcBef>
                <a:spcPct val="20000"/>
              </a:spcBef>
              <a:buClr>
                <a:srgbClr val="00007D"/>
              </a:buClr>
              <a:buSzPct val="75000"/>
              <a:buFont typeface="Wingdings" pitchFamily="2" charset="2"/>
              <a:buChar char="n"/>
              <a:tabLst>
                <a:tab pos="1771650" algn="l"/>
              </a:tabLst>
            </a:pPr>
            <a:r>
              <a:rPr lang="en-US" altLang="en-US" sz="2400" kern="0" dirty="0">
                <a:solidFill>
                  <a:srgbClr val="000000"/>
                </a:solidFill>
                <a:latin typeface="Arial"/>
                <a:ea typeface="+mn-ea"/>
              </a:rPr>
              <a:t>DQPRG 	Provider / Program Search </a:t>
            </a:r>
          </a:p>
          <a:p>
            <a:pPr marL="342900" lvl="0" indent="-342900">
              <a:lnSpc>
                <a:spcPct val="80000"/>
              </a:lnSpc>
              <a:spcBef>
                <a:spcPct val="20000"/>
              </a:spcBef>
              <a:buClr>
                <a:srgbClr val="00007D"/>
              </a:buClr>
              <a:buSzPct val="75000"/>
              <a:buFont typeface="Wingdings" pitchFamily="2" charset="2"/>
              <a:buChar char="n"/>
              <a:tabLst>
                <a:tab pos="1771650" algn="l"/>
              </a:tabLst>
            </a:pPr>
            <a:r>
              <a:rPr lang="en-US" altLang="en-US" sz="2400" kern="0" dirty="0">
                <a:solidFill>
                  <a:srgbClr val="000000"/>
                </a:solidFill>
                <a:latin typeface="Arial"/>
                <a:ea typeface="+mn-ea"/>
              </a:rPr>
              <a:t>DRPRS 	STAC AVL </a:t>
            </a:r>
            <a:r>
              <a:rPr lang="en-US" altLang="en-US" sz="2400" kern="0" dirty="0" smtClean="0">
                <a:solidFill>
                  <a:srgbClr val="000000"/>
                </a:solidFill>
                <a:latin typeface="Arial"/>
                <a:ea typeface="+mn-ea"/>
              </a:rPr>
              <a:t>Information</a:t>
            </a:r>
            <a:endParaRPr lang="en-US" altLang="en-US" sz="2400" kern="0" dirty="0">
              <a:solidFill>
                <a:srgbClr val="000000"/>
              </a:solidFill>
              <a:latin typeface="Arial"/>
              <a:ea typeface="+mn-ea"/>
            </a:endParaRPr>
          </a:p>
          <a:p>
            <a:pPr marL="342900" lvl="0" indent="-342900">
              <a:lnSpc>
                <a:spcPct val="80000"/>
              </a:lnSpc>
              <a:spcBef>
                <a:spcPct val="20000"/>
              </a:spcBef>
              <a:buClr>
                <a:srgbClr val="00007D"/>
              </a:buClr>
              <a:buSzPct val="75000"/>
              <a:buFont typeface="Wingdings" pitchFamily="2" charset="2"/>
              <a:buChar char="n"/>
              <a:tabLst>
                <a:tab pos="1771650" algn="l"/>
              </a:tabLst>
            </a:pPr>
            <a:r>
              <a:rPr lang="en-US" altLang="en-US" sz="2400" kern="0" dirty="0">
                <a:solidFill>
                  <a:srgbClr val="000000"/>
                </a:solidFill>
                <a:latin typeface="Arial"/>
                <a:ea typeface="+mn-ea"/>
              </a:rPr>
              <a:t>DVPRS 	Preschool service </a:t>
            </a:r>
            <a:r>
              <a:rPr lang="en-US" altLang="en-US" sz="2400" kern="0" dirty="0" smtClean="0">
                <a:solidFill>
                  <a:srgbClr val="000000"/>
                </a:solidFill>
                <a:latin typeface="Arial"/>
                <a:ea typeface="+mn-ea"/>
              </a:rPr>
              <a:t>verification</a:t>
            </a:r>
          </a:p>
          <a:p>
            <a:pPr marL="342900" lvl="0" indent="-342900">
              <a:lnSpc>
                <a:spcPct val="80000"/>
              </a:lnSpc>
              <a:spcBef>
                <a:spcPct val="20000"/>
              </a:spcBef>
              <a:buClr>
                <a:srgbClr val="00007D"/>
              </a:buClr>
              <a:buSzPct val="75000"/>
              <a:buFont typeface="Wingdings" pitchFamily="2" charset="2"/>
              <a:buChar char="n"/>
              <a:tabLst>
                <a:tab pos="1771650" algn="l"/>
              </a:tabLst>
            </a:pPr>
            <a:r>
              <a:rPr lang="en-US" altLang="en-US" sz="2400" kern="0" dirty="0" smtClean="0">
                <a:solidFill>
                  <a:srgbClr val="000000"/>
                </a:solidFill>
                <a:latin typeface="Arial"/>
                <a:ea typeface="+mn-ea"/>
              </a:rPr>
              <a:t>XAUTH	STAC Online Users</a:t>
            </a:r>
          </a:p>
          <a:p>
            <a:pPr marL="342900" lvl="0" indent="-342900">
              <a:lnSpc>
                <a:spcPct val="80000"/>
              </a:lnSpc>
              <a:spcBef>
                <a:spcPct val="20000"/>
              </a:spcBef>
              <a:buClr>
                <a:srgbClr val="00007D"/>
              </a:buClr>
              <a:buSzPct val="75000"/>
              <a:buFont typeface="Wingdings" pitchFamily="2" charset="2"/>
              <a:buChar char="n"/>
              <a:tabLst>
                <a:tab pos="1771650" algn="l"/>
              </a:tabLst>
            </a:pPr>
            <a:r>
              <a:rPr lang="en-US" altLang="en-US" sz="2400" kern="0" dirty="0" smtClean="0">
                <a:solidFill>
                  <a:srgbClr val="000000"/>
                </a:solidFill>
                <a:latin typeface="Arial"/>
                <a:ea typeface="+mn-ea"/>
              </a:rPr>
              <a:t>XTEND     </a:t>
            </a:r>
            <a:r>
              <a:rPr lang="en-US" sz="2400" dirty="0" smtClean="0"/>
              <a:t>Access </a:t>
            </a:r>
            <a:r>
              <a:rPr lang="en-US" sz="2400" dirty="0"/>
              <a:t>Renewal/Suspension Screen</a:t>
            </a:r>
            <a:endParaRPr lang="en-US" altLang="en-US" sz="2400" kern="0" dirty="0">
              <a:solidFill>
                <a:srgbClr val="000000"/>
              </a:solidFill>
              <a:latin typeface="Arial"/>
              <a:ea typeface="+mn-ea"/>
            </a:endParaRPr>
          </a:p>
        </p:txBody>
      </p:sp>
    </p:spTree>
    <p:extLst>
      <p:ext uri="{BB962C8B-B14F-4D97-AF65-F5344CB8AC3E}">
        <p14:creationId xmlns:p14="http://schemas.microsoft.com/office/powerpoint/2010/main" val="1530945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209550"/>
            <a:ext cx="8686800" cy="1219200"/>
          </a:xfrm>
        </p:spPr>
        <p:txBody>
          <a:bodyPr>
            <a:noAutofit/>
          </a:bodyPr>
          <a:lstStyle/>
          <a:p>
            <a:r>
              <a:rPr lang="en-US" altLang="en-US" sz="3200" dirty="0"/>
              <a:t>EFRT Preschool Menu - County</a:t>
            </a:r>
            <a:r>
              <a:rPr lang="en-US" altLang="en-US" sz="2900" dirty="0"/>
              <a:t/>
            </a:r>
            <a:br>
              <a:rPr lang="en-US" altLang="en-US" sz="2900" dirty="0"/>
            </a:br>
            <a:endParaRPr lang="en-US" sz="29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895350"/>
            <a:ext cx="5220903" cy="4195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0766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28600" y="209550"/>
            <a:ext cx="8686800" cy="1219200"/>
          </a:xfrm>
        </p:spPr>
        <p:txBody>
          <a:bodyPr>
            <a:normAutofit/>
          </a:bodyPr>
          <a:lstStyle/>
          <a:p>
            <a:pPr eaLnBrk="1" hangingPunct="1"/>
            <a:r>
              <a:rPr lang="en-US" altLang="en-US" sz="3200" dirty="0" smtClean="0"/>
              <a:t>PRESCHOOL PROCESSING</a:t>
            </a:r>
            <a:r>
              <a:rPr lang="en-US" altLang="en-US" sz="3600" dirty="0" smtClean="0"/>
              <a:t/>
            </a:r>
            <a:br>
              <a:rPr lang="en-US" altLang="en-US" sz="3600" dirty="0" smtClean="0"/>
            </a:br>
            <a:r>
              <a:rPr lang="en-US" altLang="en-US" sz="2800" dirty="0" smtClean="0"/>
              <a:t>School District Role</a:t>
            </a:r>
          </a:p>
        </p:txBody>
      </p:sp>
      <p:sp>
        <p:nvSpPr>
          <p:cNvPr id="5" name="Rectangle 4"/>
          <p:cNvSpPr/>
          <p:nvPr/>
        </p:nvSpPr>
        <p:spPr>
          <a:xfrm>
            <a:off x="304800" y="1352550"/>
            <a:ext cx="8534400" cy="3570208"/>
          </a:xfrm>
          <a:prstGeom prst="rect">
            <a:avLst/>
          </a:prstGeom>
        </p:spPr>
        <p:txBody>
          <a:bodyPr wrap="square">
            <a:spAutoFit/>
          </a:bodyPr>
          <a:lstStyle/>
          <a:p>
            <a:pPr marL="342900" lvl="0" indent="-342900">
              <a:lnSpc>
                <a:spcPct val="90000"/>
              </a:lnSpc>
              <a:spcBef>
                <a:spcPct val="20000"/>
              </a:spcBef>
              <a:buClr>
                <a:srgbClr val="00007D"/>
              </a:buClr>
              <a:buSzPct val="75000"/>
              <a:buFont typeface="Wingdings" pitchFamily="2" charset="2"/>
              <a:buChar char="n"/>
            </a:pPr>
            <a:r>
              <a:rPr lang="en-US" altLang="en-US" sz="2000" kern="0" dirty="0">
                <a:solidFill>
                  <a:srgbClr val="000000"/>
                </a:solidFill>
                <a:latin typeface="Arial"/>
                <a:ea typeface="+mn-ea"/>
              </a:rPr>
              <a:t>STAC approval forms are created by school districts based on the student’s </a:t>
            </a:r>
            <a:r>
              <a:rPr lang="en-US" altLang="en-US" sz="2000" kern="0" dirty="0" smtClean="0">
                <a:solidFill>
                  <a:srgbClr val="000000"/>
                </a:solidFill>
                <a:latin typeface="Arial"/>
                <a:ea typeface="+mn-ea"/>
              </a:rPr>
              <a:t>IEP.</a:t>
            </a:r>
            <a:endParaRPr lang="en-US" altLang="en-US" sz="2000" kern="0" dirty="0">
              <a:solidFill>
                <a:srgbClr val="000000"/>
              </a:solidFill>
              <a:latin typeface="Arial"/>
              <a:ea typeface="+mn-ea"/>
            </a:endParaRPr>
          </a:p>
          <a:p>
            <a:pPr marL="342900" lvl="0" indent="-342900">
              <a:lnSpc>
                <a:spcPct val="90000"/>
              </a:lnSpc>
              <a:spcBef>
                <a:spcPct val="20000"/>
              </a:spcBef>
              <a:buClr>
                <a:srgbClr val="00007D"/>
              </a:buClr>
              <a:buSzPct val="75000"/>
              <a:buFont typeface="Wingdings" pitchFamily="2" charset="2"/>
              <a:buChar char="n"/>
            </a:pPr>
            <a:endParaRPr lang="en-US" altLang="en-US" sz="2000" kern="0" dirty="0">
              <a:solidFill>
                <a:srgbClr val="000000"/>
              </a:solidFill>
              <a:latin typeface="Arial"/>
              <a:ea typeface="+mn-ea"/>
            </a:endParaRPr>
          </a:p>
          <a:p>
            <a:pPr marL="342900" lvl="0" indent="-342900">
              <a:lnSpc>
                <a:spcPct val="90000"/>
              </a:lnSpc>
              <a:spcBef>
                <a:spcPct val="20000"/>
              </a:spcBef>
              <a:buClr>
                <a:srgbClr val="00007D"/>
              </a:buClr>
              <a:buSzPct val="75000"/>
              <a:buFont typeface="Wingdings" pitchFamily="2" charset="2"/>
              <a:buChar char="n"/>
            </a:pPr>
            <a:r>
              <a:rPr lang="en-US" altLang="en-US" sz="2000" kern="0" dirty="0" smtClean="0">
                <a:solidFill>
                  <a:srgbClr val="000000"/>
                </a:solidFill>
                <a:latin typeface="Arial"/>
                <a:ea typeface="+mn-ea"/>
              </a:rPr>
              <a:t>There are separate </a:t>
            </a:r>
            <a:r>
              <a:rPr lang="en-US" altLang="en-US" sz="2000" kern="0" dirty="0">
                <a:solidFill>
                  <a:srgbClr val="000000"/>
                </a:solidFill>
                <a:latin typeface="Arial"/>
                <a:ea typeface="+mn-ea"/>
              </a:rPr>
              <a:t>STAC forms for Preschool Services (STAC-1) and Preschool Evaluations (STAC-5</a:t>
            </a:r>
            <a:r>
              <a:rPr lang="en-US" altLang="en-US" sz="2000" kern="0" dirty="0" smtClean="0">
                <a:solidFill>
                  <a:srgbClr val="000000"/>
                </a:solidFill>
                <a:latin typeface="Arial"/>
                <a:ea typeface="+mn-ea"/>
              </a:rPr>
              <a:t>).</a:t>
            </a:r>
            <a:endParaRPr lang="en-US" altLang="en-US" sz="2000" kern="0" dirty="0">
              <a:solidFill>
                <a:srgbClr val="000000"/>
              </a:solidFill>
              <a:latin typeface="Arial"/>
              <a:ea typeface="+mn-ea"/>
            </a:endParaRPr>
          </a:p>
          <a:p>
            <a:pPr marL="342900" lvl="0" indent="-342900">
              <a:lnSpc>
                <a:spcPct val="90000"/>
              </a:lnSpc>
              <a:spcBef>
                <a:spcPct val="20000"/>
              </a:spcBef>
              <a:buClr>
                <a:srgbClr val="00007D"/>
              </a:buClr>
              <a:buSzPct val="75000"/>
              <a:buFont typeface="Wingdings" pitchFamily="2" charset="2"/>
              <a:buChar char="n"/>
            </a:pPr>
            <a:endParaRPr lang="en-US" altLang="en-US" sz="2000" kern="0" dirty="0">
              <a:solidFill>
                <a:srgbClr val="000000"/>
              </a:solidFill>
              <a:latin typeface="Arial"/>
              <a:ea typeface="+mn-ea"/>
            </a:endParaRPr>
          </a:p>
          <a:p>
            <a:pPr marL="342900" lvl="0" indent="-342900">
              <a:lnSpc>
                <a:spcPct val="90000"/>
              </a:lnSpc>
              <a:spcBef>
                <a:spcPct val="20000"/>
              </a:spcBef>
              <a:buClr>
                <a:srgbClr val="00007D"/>
              </a:buClr>
              <a:buSzPct val="75000"/>
              <a:buFont typeface="Wingdings" pitchFamily="2" charset="2"/>
              <a:buChar char="n"/>
            </a:pPr>
            <a:r>
              <a:rPr lang="en-US" altLang="en-US" sz="2000" kern="0" dirty="0">
                <a:solidFill>
                  <a:srgbClr val="000000"/>
                </a:solidFill>
                <a:latin typeface="Arial"/>
                <a:ea typeface="+mn-ea"/>
              </a:rPr>
              <a:t>Paper STAC forms are completed and forwarded to the district’s respective </a:t>
            </a:r>
            <a:r>
              <a:rPr lang="en-US" altLang="en-US" sz="2000" kern="0" dirty="0" smtClean="0">
                <a:solidFill>
                  <a:srgbClr val="000000"/>
                </a:solidFill>
                <a:latin typeface="Arial"/>
                <a:ea typeface="+mn-ea"/>
              </a:rPr>
              <a:t>county.</a:t>
            </a:r>
            <a:endParaRPr lang="en-US" altLang="en-US" sz="2000" kern="0" dirty="0">
              <a:solidFill>
                <a:srgbClr val="000000"/>
              </a:solidFill>
              <a:latin typeface="Arial"/>
              <a:ea typeface="+mn-ea"/>
            </a:endParaRPr>
          </a:p>
          <a:p>
            <a:pPr marL="342900" lvl="0" indent="-342900">
              <a:lnSpc>
                <a:spcPct val="90000"/>
              </a:lnSpc>
              <a:spcBef>
                <a:spcPct val="20000"/>
              </a:spcBef>
              <a:buClr>
                <a:srgbClr val="00007D"/>
              </a:buClr>
              <a:buSzPct val="75000"/>
              <a:buFont typeface="Wingdings" pitchFamily="2" charset="2"/>
              <a:buChar char="n"/>
            </a:pPr>
            <a:endParaRPr lang="en-US" altLang="en-US" sz="2000" kern="0" dirty="0">
              <a:solidFill>
                <a:srgbClr val="000000"/>
              </a:solidFill>
              <a:latin typeface="Arial"/>
              <a:ea typeface="+mn-ea"/>
            </a:endParaRPr>
          </a:p>
          <a:p>
            <a:pPr marL="342900" lvl="0" indent="-342900">
              <a:lnSpc>
                <a:spcPct val="90000"/>
              </a:lnSpc>
              <a:spcBef>
                <a:spcPct val="20000"/>
              </a:spcBef>
              <a:buClr>
                <a:srgbClr val="00007D"/>
              </a:buClr>
              <a:buSzPct val="75000"/>
              <a:buFont typeface="Wingdings" pitchFamily="2" charset="2"/>
              <a:buChar char="n"/>
            </a:pPr>
            <a:r>
              <a:rPr lang="en-US" altLang="en-US" sz="2000" kern="0" dirty="0">
                <a:solidFill>
                  <a:srgbClr val="000000"/>
                </a:solidFill>
                <a:latin typeface="Arial"/>
                <a:ea typeface="+mn-ea"/>
              </a:rPr>
              <a:t>School district submits a signed STAC-3 to the county for </a:t>
            </a:r>
            <a:r>
              <a:rPr lang="en-US" altLang="en-US" sz="2000" kern="0" dirty="0" smtClean="0">
                <a:solidFill>
                  <a:srgbClr val="000000"/>
                </a:solidFill>
                <a:latin typeface="Arial"/>
                <a:ea typeface="+mn-ea"/>
              </a:rPr>
              <a:t>all</a:t>
            </a:r>
          </a:p>
          <a:p>
            <a:pPr lvl="0">
              <a:lnSpc>
                <a:spcPct val="90000"/>
              </a:lnSpc>
              <a:spcBef>
                <a:spcPct val="20000"/>
              </a:spcBef>
              <a:buClr>
                <a:srgbClr val="00007D"/>
              </a:buClr>
              <a:buSzPct val="75000"/>
            </a:pPr>
            <a:r>
              <a:rPr lang="en-US" altLang="en-US" sz="2000" kern="0" dirty="0">
                <a:solidFill>
                  <a:srgbClr val="000000"/>
                </a:solidFill>
                <a:latin typeface="Arial"/>
                <a:ea typeface="+mn-ea"/>
              </a:rPr>
              <a:t> </a:t>
            </a:r>
            <a:r>
              <a:rPr lang="en-US" altLang="en-US" sz="2000" kern="0" dirty="0" smtClean="0">
                <a:solidFill>
                  <a:srgbClr val="000000"/>
                </a:solidFill>
                <a:latin typeface="Arial"/>
                <a:ea typeface="+mn-ea"/>
              </a:rPr>
              <a:t>    revisions to </a:t>
            </a:r>
            <a:r>
              <a:rPr lang="en-US" altLang="en-US" sz="2000" kern="0" dirty="0">
                <a:solidFill>
                  <a:srgbClr val="000000"/>
                </a:solidFill>
                <a:latin typeface="Arial"/>
                <a:ea typeface="+mn-ea"/>
              </a:rPr>
              <a:t>preschool </a:t>
            </a:r>
            <a:r>
              <a:rPr lang="en-US" altLang="en-US" sz="2000" kern="0" dirty="0" smtClean="0">
                <a:solidFill>
                  <a:srgbClr val="000000"/>
                </a:solidFill>
                <a:latin typeface="Arial"/>
                <a:ea typeface="+mn-ea"/>
              </a:rPr>
              <a:t>approvals.</a:t>
            </a:r>
            <a:endParaRPr lang="en-US" altLang="en-US" sz="2000" kern="0" dirty="0">
              <a:solidFill>
                <a:srgbClr val="000000"/>
              </a:solidFill>
              <a:latin typeface="Arial"/>
              <a:ea typeface="+mn-e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YSED_STAC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a:spPr>
      <a:bodyPr>
        <a:spAutoFit/>
      </a:bodyPr>
      <a:lstStyle>
        <a:defPPr eaLnBrk="0" hangingPunct="0">
          <a:defRPr sz="1000" dirty="0">
            <a:latin typeface="Arial" panose="020B0604020202020204" pitchFamily="34" charset="0"/>
            <a:ea typeface="ＭＳ Ｐゴシック" charset="0"/>
            <a:cs typeface="Arial" panose="020B0604020202020204" pitchFamily="34" charset="0"/>
          </a:defRPr>
        </a:defPPr>
      </a:lst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17261</TotalTime>
  <Words>2267</Words>
  <Application>Microsoft Office PowerPoint</Application>
  <PresentationFormat>On-screen Show (16:9)</PresentationFormat>
  <Paragraphs>317</Paragraphs>
  <Slides>41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ＭＳ Ｐゴシック</vt:lpstr>
      <vt:lpstr>Wingdings</vt:lpstr>
      <vt:lpstr>Calibri</vt:lpstr>
      <vt:lpstr>Verdana</vt:lpstr>
      <vt:lpstr>NYSED_STAC_Theme</vt:lpstr>
      <vt:lpstr>Introduction to Preschool STAC Processing</vt:lpstr>
      <vt:lpstr>STAC</vt:lpstr>
      <vt:lpstr>STAC ACRONYMS AND COMMON TERMS</vt:lpstr>
      <vt:lpstr>Section 4410 Preschool Reimbursements</vt:lpstr>
      <vt:lpstr>Basic Process – Preschool Services and Evaluations</vt:lpstr>
      <vt:lpstr>Electronic Record Access</vt:lpstr>
      <vt:lpstr>PowerPoint Presentation</vt:lpstr>
      <vt:lpstr>EFRT Preschool Menu - County </vt:lpstr>
      <vt:lpstr>PRESCHOOL PROCESSING School District Role</vt:lpstr>
      <vt:lpstr>PRESCHOOL PROCESSING School District Role</vt:lpstr>
      <vt:lpstr>PRESCHOOL PROCESSING County Role</vt:lpstr>
      <vt:lpstr>PRESCHOOL PROCESSING Provider Role</vt:lpstr>
      <vt:lpstr>PRESCHOOL PROCESSING Requests / Notices of Approvals</vt:lpstr>
      <vt:lpstr>Data Submission to STAC Unit </vt:lpstr>
      <vt:lpstr>Protecting STAC Data and Personally Identifiable Information (PII)</vt:lpstr>
      <vt:lpstr>PRESCHOOL PROCESSING STAC-5 Evaluations</vt:lpstr>
      <vt:lpstr>Preschool Evaluation Rates</vt:lpstr>
      <vt:lpstr>PowerPoint Presentation</vt:lpstr>
      <vt:lpstr>Processing “OTHER” Evaluations</vt:lpstr>
      <vt:lpstr>Recognized “OTHER” Evaluation Components</vt:lpstr>
      <vt:lpstr>PRESCHOOL PROCESSING Placement for Educational Services – STAC-1</vt:lpstr>
      <vt:lpstr>PRESCHOOL PROCESSING Placement for Educational Services – STAC-1</vt:lpstr>
      <vt:lpstr>STAC-1 Submitted from District to County</vt:lpstr>
      <vt:lpstr>DSPRE Screen – Center Based Programs</vt:lpstr>
      <vt:lpstr>DSSEI Screen – SEIS and Related Services</vt:lpstr>
      <vt:lpstr>Multiple Service STAC’s</vt:lpstr>
      <vt:lpstr>Requesting 1:1 Aides</vt:lpstr>
      <vt:lpstr>PowerPoint Presentation</vt:lpstr>
      <vt:lpstr>Age Eligibility for 4410 Preschool</vt:lpstr>
      <vt:lpstr>PRESCHOOL PROCESSING Rate Sources</vt:lpstr>
      <vt:lpstr>Related Service Rates Form</vt:lpstr>
      <vt:lpstr>PRESCHOOL PROCESSING Claiming</vt:lpstr>
      <vt:lpstr>DVPRS – 4410 Preschool Service Verification</vt:lpstr>
      <vt:lpstr>PRESCHOOL PROCESSING  Statute of Limitations</vt:lpstr>
      <vt:lpstr>PRESCHOOL PROCESSING  Payments</vt:lpstr>
      <vt:lpstr>AVL ADJUSTMENTS</vt:lpstr>
      <vt:lpstr>AVL ADJUSTMENTS, continued</vt:lpstr>
      <vt:lpstr>ANNUAL PRESCHOOL PROCESSES County Administrative Costs</vt:lpstr>
      <vt:lpstr>ANNUAL PRESCHOOL PROCESSES     CPSE Admin Costs</vt:lpstr>
      <vt:lpstr>Preschool Resources</vt:lpstr>
      <vt:lpstr>Preschool Resources</vt:lpstr>
    </vt:vector>
  </TitlesOfParts>
  <Company>NYSED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STAC Unit School Age Training PowerPoint Presentation</dc:title>
  <dc:creator>STAC and Medicaid Unit</dc:creator>
  <cp:lastModifiedBy>Administrator</cp:lastModifiedBy>
  <cp:revision>1031</cp:revision>
  <cp:lastPrinted>2016-05-25T13:55:49Z</cp:lastPrinted>
  <dcterms:created xsi:type="dcterms:W3CDTF">2013-07-22T17:10:38Z</dcterms:created>
  <dcterms:modified xsi:type="dcterms:W3CDTF">2016-05-26T13:55:56Z</dcterms:modified>
</cp:coreProperties>
</file>